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9" r:id="rId1"/>
  </p:sldMasterIdLst>
  <p:notesMasterIdLst>
    <p:notesMasterId r:id="rId31"/>
  </p:notesMasterIdLst>
  <p:sldIdLst>
    <p:sldId id="256" r:id="rId2"/>
    <p:sldId id="258" r:id="rId3"/>
    <p:sldId id="257" r:id="rId4"/>
    <p:sldId id="259" r:id="rId5"/>
    <p:sldId id="285" r:id="rId6"/>
    <p:sldId id="286" r:id="rId7"/>
    <p:sldId id="287" r:id="rId8"/>
    <p:sldId id="261" r:id="rId9"/>
    <p:sldId id="262" r:id="rId10"/>
    <p:sldId id="263" r:id="rId11"/>
    <p:sldId id="264" r:id="rId12"/>
    <p:sldId id="265" r:id="rId13"/>
    <p:sldId id="282" r:id="rId14"/>
    <p:sldId id="267" r:id="rId15"/>
    <p:sldId id="268" r:id="rId16"/>
    <p:sldId id="283" r:id="rId17"/>
    <p:sldId id="270" r:id="rId18"/>
    <p:sldId id="288" r:id="rId19"/>
    <p:sldId id="272" r:id="rId20"/>
    <p:sldId id="273" r:id="rId21"/>
    <p:sldId id="274" r:id="rId22"/>
    <p:sldId id="275" r:id="rId23"/>
    <p:sldId id="289" r:id="rId24"/>
    <p:sldId id="290" r:id="rId25"/>
    <p:sldId id="277" r:id="rId26"/>
    <p:sldId id="284" r:id="rId27"/>
    <p:sldId id="279" r:id="rId28"/>
    <p:sldId id="280" r:id="rId29"/>
    <p:sldId id="28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587" autoAdjust="0"/>
  </p:normalViewPr>
  <p:slideViewPr>
    <p:cSldViewPr>
      <p:cViewPr varScale="1">
        <p:scale>
          <a:sx n="94" d="100"/>
          <a:sy n="94" d="100"/>
        </p:scale>
        <p:origin x="1194"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3EC26C-58CB-460E-9A71-65671823CBB8}" type="datetimeFigureOut">
              <a:rPr lang="en-US" smtClean="0"/>
              <a:t>5/2/2016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04E5D9-162A-46E3-A4A8-820DF2B04A64}" type="slidenum">
              <a:rPr lang="en-US" smtClean="0"/>
              <a:t>‹#›</a:t>
            </a:fld>
            <a:endParaRPr lang="en-US"/>
          </a:p>
        </p:txBody>
      </p:sp>
    </p:spTree>
    <p:extLst>
      <p:ext uri="{BB962C8B-B14F-4D97-AF65-F5344CB8AC3E}">
        <p14:creationId xmlns:p14="http://schemas.microsoft.com/office/powerpoint/2010/main" val="3266373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04E5D9-162A-46E3-A4A8-820DF2B04A64}" type="slidenum">
              <a:rPr lang="en-US" smtClean="0"/>
              <a:t>1</a:t>
            </a:fld>
            <a:endParaRPr lang="en-US"/>
          </a:p>
        </p:txBody>
      </p:sp>
    </p:spTree>
    <p:extLst>
      <p:ext uri="{BB962C8B-B14F-4D97-AF65-F5344CB8AC3E}">
        <p14:creationId xmlns:p14="http://schemas.microsoft.com/office/powerpoint/2010/main" val="3418620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perform validation on our analysis, we used 10-fold cross-validation.  </a:t>
            </a:r>
          </a:p>
          <a:p>
            <a:endParaRPr lang="en-US" dirty="0"/>
          </a:p>
          <a:p>
            <a:r>
              <a:rPr lang="en-US" dirty="0"/>
              <a:t>Here you can see the results of 10-fold cross validation on our regression analysis.  On the left you can see our mean-squared error, which is pretty high,</a:t>
            </a:r>
            <a:r>
              <a:rPr lang="en-US" baseline="0" dirty="0"/>
              <a:t> just above 16 million.  This indicates that, if we were to use this model to perform prediction, the predictions would be off, on average, by about 4000 crimes.  For larger predictions that isn’t so bad, but the mean value of total crime in our data is 14280 and the median is just under 10,000.  As a result, we would have to say that you would not want to use this model for prediction.</a:t>
            </a:r>
          </a:p>
          <a:p>
            <a:endParaRPr lang="en-US" baseline="0" dirty="0"/>
          </a:p>
          <a:p>
            <a:r>
              <a:rPr lang="en-US" baseline="0" dirty="0"/>
              <a:t>You might think that this is odd and unexpected given the graph on the right of R^2, which indicates that on average we explain approximately 90% of the variation in the data.  Although the model can explain that, and indicates that the variables we included are relevant in the prediction of total crime, it also points to the other problem that I’ve already alluded to, which is omitted variable bias, which will be a theme as we continue to look at the cross-validation results and analyze this model.</a:t>
            </a:r>
            <a:endParaRPr lang="en-US" dirty="0"/>
          </a:p>
        </p:txBody>
      </p:sp>
      <p:sp>
        <p:nvSpPr>
          <p:cNvPr id="4" name="Slide Number Placeholder 3"/>
          <p:cNvSpPr>
            <a:spLocks noGrp="1"/>
          </p:cNvSpPr>
          <p:nvPr>
            <p:ph type="sldNum" sz="quarter" idx="10"/>
          </p:nvPr>
        </p:nvSpPr>
        <p:spPr/>
        <p:txBody>
          <a:bodyPr/>
          <a:lstStyle/>
          <a:p>
            <a:fld id="{53B4934C-7763-47BD-BC78-C0C506AAD69D}" type="slidenum">
              <a:rPr lang="en-US" smtClean="0"/>
              <a:t>20</a:t>
            </a:fld>
            <a:endParaRPr lang="en-US"/>
          </a:p>
        </p:txBody>
      </p:sp>
    </p:spTree>
    <p:extLst>
      <p:ext uri="{BB962C8B-B14F-4D97-AF65-F5344CB8AC3E}">
        <p14:creationId xmlns:p14="http://schemas.microsoft.com/office/powerpoint/2010/main" val="452751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were very happy with the stability of our model, and I am indicating it here by showing the coefficients for unemployment and population that were applied</a:t>
            </a:r>
            <a:r>
              <a:rPr lang="en-US" baseline="0" dirty="0"/>
              <a:t> for each fold.  Note that although the graphs look relatively variable, the scale on the y-axis is very small.  </a:t>
            </a:r>
          </a:p>
          <a:p>
            <a:endParaRPr lang="en-US" baseline="0" dirty="0"/>
          </a:p>
          <a:p>
            <a:r>
              <a:rPr lang="en-US" baseline="0" dirty="0"/>
              <a:t>Note that our average coefficient for Unemployment was approximately 562, indicating that for each additional 1% of economically active 16 to 64 year olds that are unemployed, there will be, on average, 562 more crimes.</a:t>
            </a:r>
          </a:p>
          <a:p>
            <a:endParaRPr lang="en-US" baseline="0" dirty="0"/>
          </a:p>
          <a:p>
            <a:r>
              <a:rPr lang="en-US" baseline="0" dirty="0"/>
              <a:t>The coefficient for Population indicates that, ceteris paribus, we would expect another crime for every 7 people in the local authority district.  Recall that “crimes” are loosely defined here, as “anti-social behavior” is the most common crime in our data.</a:t>
            </a:r>
            <a:endParaRPr lang="en-US" dirty="0"/>
          </a:p>
        </p:txBody>
      </p:sp>
      <p:sp>
        <p:nvSpPr>
          <p:cNvPr id="4" name="Slide Number Placeholder 3"/>
          <p:cNvSpPr>
            <a:spLocks noGrp="1"/>
          </p:cNvSpPr>
          <p:nvPr>
            <p:ph type="sldNum" sz="quarter" idx="10"/>
          </p:nvPr>
        </p:nvSpPr>
        <p:spPr/>
        <p:txBody>
          <a:bodyPr/>
          <a:lstStyle/>
          <a:p>
            <a:fld id="{53B4934C-7763-47BD-BC78-C0C506AAD69D}" type="slidenum">
              <a:rPr lang="en-US" smtClean="0"/>
              <a:t>21</a:t>
            </a:fld>
            <a:endParaRPr lang="en-US"/>
          </a:p>
        </p:txBody>
      </p:sp>
    </p:spTree>
    <p:extLst>
      <p:ext uri="{BB962C8B-B14F-4D97-AF65-F5344CB8AC3E}">
        <p14:creationId xmlns:p14="http://schemas.microsoft.com/office/powerpoint/2010/main" val="3313765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Finally, we can take a look at the variance of the coefficients</a:t>
            </a:r>
            <a:r>
              <a:rPr lang="en-US" baseline="0" dirty="0"/>
              <a:t> across years and within year across folds.  Again, these values are very stable.  Recall that these have to be considered in relation to 2011.  So if 2011 is considered the baseline, then we could interpret the 2012 year coefficient on the first fold to mean that on average, in 2012 there are roughly 2300 more crimes than there were in 2011.</a:t>
            </a:r>
          </a:p>
          <a:p>
            <a:endParaRPr lang="en-US" baseline="0" dirty="0"/>
          </a:p>
          <a:p>
            <a:r>
              <a:rPr lang="en-US" baseline="0" dirty="0"/>
              <a:t>Unfortunately, with such high magnitudes and a non-trivial variance, since we have no methodological reason to believe that one year should be so different from the others, we can put the nail in the coffin of the omitted variable bias theory.  The year variable is clearly acting as a proxy for other variables that should have been included in the regression, were they available, but are not.  Given the large magnitude of these coefficients and the high variance among them, we would need to be even more careful about predicting values outside of the time range of our data than we are with predictions without our time range.</a:t>
            </a:r>
            <a:endParaRPr lang="en-US" dirty="0"/>
          </a:p>
        </p:txBody>
      </p:sp>
      <p:sp>
        <p:nvSpPr>
          <p:cNvPr id="4" name="Slide Number Placeholder 3"/>
          <p:cNvSpPr>
            <a:spLocks noGrp="1"/>
          </p:cNvSpPr>
          <p:nvPr>
            <p:ph type="sldNum" sz="quarter" idx="10"/>
          </p:nvPr>
        </p:nvSpPr>
        <p:spPr/>
        <p:txBody>
          <a:bodyPr/>
          <a:lstStyle/>
          <a:p>
            <a:fld id="{53B4934C-7763-47BD-BC78-C0C506AAD69D}" type="slidenum">
              <a:rPr lang="en-US" smtClean="0"/>
              <a:t>22</a:t>
            </a:fld>
            <a:endParaRPr lang="en-US"/>
          </a:p>
        </p:txBody>
      </p:sp>
    </p:spTree>
    <p:extLst>
      <p:ext uri="{BB962C8B-B14F-4D97-AF65-F5344CB8AC3E}">
        <p14:creationId xmlns:p14="http://schemas.microsoft.com/office/powerpoint/2010/main" val="120778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a:t>
            </a:r>
            <a:r>
              <a:rPr lang="en-US" baseline="0" dirty="0"/>
              <a:t> lot of our work in this project was focused on data wrangling, storage, and learning the intricacies of our analysis tools, or learning them entirely.  This did not come as a surprise, as those of us in the data analytics program have learned throughout that the data preparation stage takes the majority of the time.  We also ran into unexpected issues and delays.  For mapping, there were sheer size limitations that constrained what we could map, or how large the maps were (in one case, half a gigabyte), or how long they took to load.  In data wrangling, we were able to create files, but had issues saving them in formats that could be easily loaded up again.  There were delays due to unforeseen unsupported features.  For example, Spark cannot perform nested queries – and it took awhile to apply the workaround.  All of these issues and delays contributed to a need to constantly revise our </a:t>
            </a:r>
            <a:r>
              <a:rPr lang="en-US" baseline="0"/>
              <a:t>goals and </a:t>
            </a:r>
            <a:r>
              <a:rPr lang="en-US" baseline="0" dirty="0"/>
              <a:t>expectations for the project.  </a:t>
            </a:r>
            <a:r>
              <a:rPr lang="en-US" dirty="0"/>
              <a:t>We don’t expect to further our analysis much during</a:t>
            </a:r>
            <a:r>
              <a:rPr lang="en-US" baseline="0" dirty="0"/>
              <a:t> finals.  We will polish our existing analyses and write the paper, but due to competing demands from other courses, we anticipate that will be the majority of our remaining accomplishments.</a:t>
            </a: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40FCAF6-22B7-40CA-B952-E49AD5DBC416}" type="slidenum">
              <a:rPr lang="en-US" smtClean="0"/>
              <a:t>25</a:t>
            </a:fld>
            <a:endParaRPr lang="en-US"/>
          </a:p>
        </p:txBody>
      </p:sp>
    </p:spTree>
    <p:extLst>
      <p:ext uri="{BB962C8B-B14F-4D97-AF65-F5344CB8AC3E}">
        <p14:creationId xmlns:p14="http://schemas.microsoft.com/office/powerpoint/2010/main" val="2944149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04E5D9-162A-46E3-A4A8-820DF2B04A64}" type="slidenum">
              <a:rPr lang="en-US" smtClean="0"/>
              <a:t>27</a:t>
            </a:fld>
            <a:endParaRPr lang="en-US"/>
          </a:p>
        </p:txBody>
      </p:sp>
    </p:spTree>
    <p:extLst>
      <p:ext uri="{BB962C8B-B14F-4D97-AF65-F5344CB8AC3E}">
        <p14:creationId xmlns:p14="http://schemas.microsoft.com/office/powerpoint/2010/main" val="2555823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For our project, we decided to find a way to use the UK police database, a public database that contains information on all of the crimes in the UK, submitted by police departments. Our primary goal in this massive data project was that of a data scientist, to take data that is largely unintelligible in its raw form, and turn it into knowledge.  Why is crime data worthy of such an effort?  By gaining a better understanding of crime, and distributing that knowledge, one can contribute to the health of society.  Here are three ways that might happen.</a:t>
            </a:r>
          </a:p>
          <a:p>
            <a:endParaRPr lang="en-US" baseline="0" dirty="0"/>
          </a:p>
          <a:p>
            <a:r>
              <a:rPr lang="en-US" baseline="0" dirty="0"/>
              <a:t>One clear benefit of understanding crime data is to educate the citizenry.  Before people decide where to live, for instance, it may be really helpful to look at a map that makes all of the data consumable.  </a:t>
            </a:r>
          </a:p>
          <a:p>
            <a:endParaRPr lang="en-US" baseline="0" dirty="0"/>
          </a:p>
          <a:p>
            <a:r>
              <a:rPr lang="en-US" baseline="0" dirty="0"/>
              <a:t>A full understanding of crime will also yield hypotheses for how to reduce it, paving the way for policies and programs in government.</a:t>
            </a:r>
          </a:p>
          <a:p>
            <a:endParaRPr lang="en-US" baseline="0" dirty="0"/>
          </a:p>
          <a:p>
            <a:r>
              <a:rPr lang="en-US" baseline="0" dirty="0"/>
              <a:t>Finally, once the intricacies of crime are understood, it will be easier to identify what police action is contributing to crime prevention and which may be abuse.</a:t>
            </a:r>
            <a:endParaRPr lang="en-US" dirty="0"/>
          </a:p>
        </p:txBody>
      </p:sp>
      <p:sp>
        <p:nvSpPr>
          <p:cNvPr id="4" name="Slide Number Placeholder 3"/>
          <p:cNvSpPr>
            <a:spLocks noGrp="1"/>
          </p:cNvSpPr>
          <p:nvPr>
            <p:ph type="sldNum" sz="quarter" idx="10"/>
          </p:nvPr>
        </p:nvSpPr>
        <p:spPr/>
        <p:txBody>
          <a:bodyPr/>
          <a:lstStyle/>
          <a:p>
            <a:fld id="{D304E5D9-162A-46E3-A4A8-820DF2B04A64}" type="slidenum">
              <a:rPr lang="en-US" smtClean="0"/>
              <a:t>2</a:t>
            </a:fld>
            <a:endParaRPr lang="en-US"/>
          </a:p>
        </p:txBody>
      </p:sp>
    </p:spTree>
    <p:extLst>
      <p:ext uri="{BB962C8B-B14F-4D97-AF65-F5344CB8AC3E}">
        <p14:creationId xmlns:p14="http://schemas.microsoft.com/office/powerpoint/2010/main" val="1698070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are the data sources that we used.  Most of them were found through googling.  The dataset that kicked it all off was the crime data.</a:t>
            </a:r>
            <a:r>
              <a:rPr lang="en-US" baseline="0" dirty="0"/>
              <a:t>  A link was posted to it in the sub-</a:t>
            </a:r>
            <a:r>
              <a:rPr lang="en-US" baseline="0" dirty="0" err="1"/>
              <a:t>reddit</a:t>
            </a:r>
            <a:r>
              <a:rPr lang="en-US" baseline="0" dirty="0"/>
              <a:t> datasets.</a:t>
            </a:r>
            <a:endParaRPr lang="en-US" dirty="0"/>
          </a:p>
          <a:p>
            <a:endParaRPr lang="en-US" dirty="0"/>
          </a:p>
          <a:p>
            <a:r>
              <a:rPr lang="en-US" dirty="0"/>
              <a:t>The first is a UK-wide crime database I already spoke of.</a:t>
            </a:r>
          </a:p>
          <a:p>
            <a:endParaRPr lang="en-US" dirty="0"/>
          </a:p>
          <a:p>
            <a:r>
              <a:rPr lang="en-US" dirty="0"/>
              <a:t>The second is the source</a:t>
            </a:r>
            <a:r>
              <a:rPr lang="en-US" baseline="0" dirty="0"/>
              <a:t> for the Economic indicators that we evaluated.</a:t>
            </a:r>
          </a:p>
          <a:p>
            <a:endParaRPr lang="en-US" baseline="0" dirty="0"/>
          </a:p>
          <a:p>
            <a:r>
              <a:rPr lang="en-US" baseline="0" dirty="0"/>
              <a:t>The third contained the data required to aggregate from the street level crime data to the local authority district (LAD) level that we ended up applying for the majority of our analyses.</a:t>
            </a:r>
          </a:p>
          <a:p>
            <a:endParaRPr lang="en-US" baseline="0" dirty="0"/>
          </a:p>
          <a:p>
            <a:r>
              <a:rPr lang="en-US" baseline="0" dirty="0"/>
              <a:t>The fourth contained the shapefiles that we needed to create the mappings.</a:t>
            </a:r>
            <a:endParaRPr lang="en-US" dirty="0"/>
          </a:p>
        </p:txBody>
      </p:sp>
      <p:sp>
        <p:nvSpPr>
          <p:cNvPr id="4" name="Slide Number Placeholder 3"/>
          <p:cNvSpPr>
            <a:spLocks noGrp="1"/>
          </p:cNvSpPr>
          <p:nvPr>
            <p:ph type="sldNum" sz="quarter" idx="10"/>
          </p:nvPr>
        </p:nvSpPr>
        <p:spPr/>
        <p:txBody>
          <a:bodyPr/>
          <a:lstStyle/>
          <a:p>
            <a:fld id="{D304E5D9-162A-46E3-A4A8-820DF2B04A64}" type="slidenum">
              <a:rPr lang="en-US" smtClean="0"/>
              <a:t>3</a:t>
            </a:fld>
            <a:endParaRPr lang="en-US"/>
          </a:p>
        </p:txBody>
      </p:sp>
    </p:spTree>
    <p:extLst>
      <p:ext uri="{BB962C8B-B14F-4D97-AF65-F5344CB8AC3E}">
        <p14:creationId xmlns:p14="http://schemas.microsoft.com/office/powerpoint/2010/main" val="1081731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Basically read the slide.  I don’t know what else one does with an </a:t>
            </a:r>
            <a:r>
              <a:rPr lang="en-US"/>
              <a:t>Agenda slide</a:t>
            </a:r>
            <a:endParaRPr lang="en-US" dirty="0"/>
          </a:p>
        </p:txBody>
      </p:sp>
      <p:sp>
        <p:nvSpPr>
          <p:cNvPr id="4" name="Slide Number Placeholder 3"/>
          <p:cNvSpPr>
            <a:spLocks noGrp="1"/>
          </p:cNvSpPr>
          <p:nvPr>
            <p:ph type="sldNum" sz="quarter" idx="10"/>
          </p:nvPr>
        </p:nvSpPr>
        <p:spPr/>
        <p:txBody>
          <a:bodyPr/>
          <a:lstStyle/>
          <a:p>
            <a:fld id="{D304E5D9-162A-46E3-A4A8-820DF2B04A64}" type="slidenum">
              <a:rPr lang="en-US" smtClean="0"/>
              <a:t>4</a:t>
            </a:fld>
            <a:endParaRPr lang="en-US"/>
          </a:p>
        </p:txBody>
      </p:sp>
    </p:spTree>
    <p:extLst>
      <p:ext uri="{BB962C8B-B14F-4D97-AF65-F5344CB8AC3E}">
        <p14:creationId xmlns:p14="http://schemas.microsoft.com/office/powerpoint/2010/main" val="1251447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07B09A-80A2-D44D-93BB-CDDF90BFF06A}" type="slidenum">
              <a:rPr lang="en-US" smtClean="0"/>
              <a:t>8</a:t>
            </a:fld>
            <a:endParaRPr lang="en-US" dirty="0"/>
          </a:p>
        </p:txBody>
      </p:sp>
    </p:spTree>
    <p:extLst>
      <p:ext uri="{BB962C8B-B14F-4D97-AF65-F5344CB8AC3E}">
        <p14:creationId xmlns:p14="http://schemas.microsoft.com/office/powerpoint/2010/main" val="4176681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07B09A-80A2-D44D-93BB-CDDF90BFF06A}" type="slidenum">
              <a:rPr lang="en-US" smtClean="0"/>
              <a:t>9</a:t>
            </a:fld>
            <a:endParaRPr lang="en-US" dirty="0"/>
          </a:p>
        </p:txBody>
      </p:sp>
    </p:spTree>
    <p:extLst>
      <p:ext uri="{BB962C8B-B14F-4D97-AF65-F5344CB8AC3E}">
        <p14:creationId xmlns:p14="http://schemas.microsoft.com/office/powerpoint/2010/main" val="3417913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977A0-A805-E844-B0A4-8B638A36395D}" type="slidenum">
              <a:rPr lang="en-US" smtClean="0"/>
              <a:t>14</a:t>
            </a:fld>
            <a:endParaRPr lang="en-US"/>
          </a:p>
        </p:txBody>
      </p:sp>
    </p:spTree>
    <p:extLst>
      <p:ext uri="{BB962C8B-B14F-4D97-AF65-F5344CB8AC3E}">
        <p14:creationId xmlns:p14="http://schemas.microsoft.com/office/powerpoint/2010/main" val="851240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A977A0-A805-E844-B0A4-8B638A36395D}" type="slidenum">
              <a:rPr lang="en-US" smtClean="0"/>
              <a:t>15</a:t>
            </a:fld>
            <a:endParaRPr lang="en-US"/>
          </a:p>
        </p:txBody>
      </p:sp>
    </p:spTree>
    <p:extLst>
      <p:ext uri="{BB962C8B-B14F-4D97-AF65-F5344CB8AC3E}">
        <p14:creationId xmlns:p14="http://schemas.microsoft.com/office/powerpoint/2010/main" val="2335292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statistical</a:t>
            </a:r>
            <a:r>
              <a:rPr lang="en-US" baseline="0" dirty="0"/>
              <a:t> analysis of the data was fairly simple, as much of our effort went towards wrangling the data and then using it to generate map visualizations and descriptive statistics, some of which you’ve seen already</a:t>
            </a:r>
            <a:r>
              <a:rPr lang="en-US" dirty="0"/>
              <a:t>.  For our statistical analysis we wanted to see if we could</a:t>
            </a:r>
            <a:r>
              <a:rPr lang="en-US" baseline="0" dirty="0"/>
              <a:t> successfully predict the number of crimes in a local authority district using the demographic and economic indicators that we found.  In particular, we tried to predict the number of crimes using unemployment between economically active members of the local authority district between the ages of 16 and 64.  In order to control for at least one obvious source of variability in total crime, we also included population of the local authority districts as a predictor.</a:t>
            </a:r>
          </a:p>
          <a:p>
            <a:endParaRPr lang="en-US" baseline="0" dirty="0"/>
          </a:p>
          <a:p>
            <a:r>
              <a:rPr lang="en-US" baseline="0" dirty="0"/>
              <a:t>The method that we applied is the ordinary least squares linear regression technique.</a:t>
            </a:r>
          </a:p>
          <a:p>
            <a:endParaRPr lang="en-US" baseline="0" dirty="0"/>
          </a:p>
          <a:p>
            <a:r>
              <a:rPr lang="en-US" baseline="0" dirty="0"/>
              <a:t>Finally, we included a dummy variable for each year of the data that we used except for 2011.  We are not naïve enough to believe that the only predictor of total crime is going to be unemployment, though we do believe it makes methodological sense for it to be one of the strongest.  As such, including a Year dummy variable for each year helps us to approximately control for various economic factors that were not readily available, such as yearly mean or median household income, or GDP.  I say that it would approximately control for those things because in their absence, the dummy variable for year is going to be given credit by the regression for variation that is actually caused by these missing macro-economic indicators changing between years.  </a:t>
            </a:r>
          </a:p>
          <a:p>
            <a:endParaRPr lang="en-US" baseline="0" dirty="0"/>
          </a:p>
          <a:p>
            <a:r>
              <a:rPr lang="en-US" baseline="0" dirty="0"/>
              <a:t>Now I have introduced all 6 of the predictors that we used to predict total crime.  As you can see, all of the predictors were statistically significant at a 99% confidence level, and the adjusted R^2 was 0.891, indicating that these 6 predictors can, together, explain approximately 89.1% of the variation in total crimes across local authority districts.  It is clear that the model has explanatory power as indicated by the F statistic.  There were 1510 records in the regression.  That is one record per year per local authority district between 2011 and 2015.  There were about 150 records that had to be removed prior to running the regression due to missing data.</a:t>
            </a:r>
          </a:p>
          <a:p>
            <a:endParaRPr lang="en-US" baseline="0" dirty="0"/>
          </a:p>
          <a:p>
            <a:r>
              <a:rPr lang="en-US" baseline="0" dirty="0"/>
              <a:t>I will speak more about these predictors and their significance as we move forward.</a:t>
            </a:r>
          </a:p>
        </p:txBody>
      </p:sp>
      <p:sp>
        <p:nvSpPr>
          <p:cNvPr id="4" name="Slide Number Placeholder 3"/>
          <p:cNvSpPr>
            <a:spLocks noGrp="1"/>
          </p:cNvSpPr>
          <p:nvPr>
            <p:ph type="sldNum" sz="quarter" idx="10"/>
          </p:nvPr>
        </p:nvSpPr>
        <p:spPr/>
        <p:txBody>
          <a:bodyPr/>
          <a:lstStyle/>
          <a:p>
            <a:fld id="{53B4934C-7763-47BD-BC78-C0C506AAD69D}" type="slidenum">
              <a:rPr lang="en-US" smtClean="0"/>
              <a:t>19</a:t>
            </a:fld>
            <a:endParaRPr lang="en-US"/>
          </a:p>
        </p:txBody>
      </p:sp>
    </p:spTree>
    <p:extLst>
      <p:ext uri="{BB962C8B-B14F-4D97-AF65-F5344CB8AC3E}">
        <p14:creationId xmlns:p14="http://schemas.microsoft.com/office/powerpoint/2010/main" val="474737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7E9BA6F-DD76-46D5-BAD6-2DAEE9A0C573}" type="datetimeFigureOut">
              <a:rPr lang="en-US" smtClean="0"/>
              <a:t>5/2/2016</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2003B4B-D082-489D-9CC8-A039357ED6E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193588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E9BA6F-DD76-46D5-BAD6-2DAEE9A0C573}" type="datetimeFigureOut">
              <a:rPr lang="en-US" smtClean="0"/>
              <a:t>5/2/2016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003B4B-D082-489D-9CC8-A039357ED6E0}" type="slidenum">
              <a:rPr lang="en-US" smtClean="0"/>
              <a:t>‹#›</a:t>
            </a:fld>
            <a:endParaRPr lang="en-US"/>
          </a:p>
        </p:txBody>
      </p:sp>
    </p:spTree>
    <p:extLst>
      <p:ext uri="{BB962C8B-B14F-4D97-AF65-F5344CB8AC3E}">
        <p14:creationId xmlns:p14="http://schemas.microsoft.com/office/powerpoint/2010/main" val="2601347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E9BA6F-DD76-46D5-BAD6-2DAEE9A0C573}" type="datetimeFigureOut">
              <a:rPr lang="en-US" smtClean="0"/>
              <a:t>5/2/2016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003B4B-D082-489D-9CC8-A039357ED6E0}" type="slidenum">
              <a:rPr lang="en-US" smtClean="0"/>
              <a:t>‹#›</a:t>
            </a:fld>
            <a:endParaRPr lang="en-US"/>
          </a:p>
        </p:txBody>
      </p:sp>
    </p:spTree>
    <p:extLst>
      <p:ext uri="{BB962C8B-B14F-4D97-AF65-F5344CB8AC3E}">
        <p14:creationId xmlns:p14="http://schemas.microsoft.com/office/powerpoint/2010/main" val="4282077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E9BA6F-DD76-46D5-BAD6-2DAEE9A0C573}" type="datetimeFigureOut">
              <a:rPr lang="en-US" smtClean="0"/>
              <a:t>5/2/2016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003B4B-D082-489D-9CC8-A039357ED6E0}" type="slidenum">
              <a:rPr lang="en-US" smtClean="0"/>
              <a:t>‹#›</a:t>
            </a:fld>
            <a:endParaRPr lang="en-US"/>
          </a:p>
        </p:txBody>
      </p:sp>
    </p:spTree>
    <p:extLst>
      <p:ext uri="{BB962C8B-B14F-4D97-AF65-F5344CB8AC3E}">
        <p14:creationId xmlns:p14="http://schemas.microsoft.com/office/powerpoint/2010/main" val="1811958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7E9BA6F-DD76-46D5-BAD6-2DAEE9A0C573}" type="datetimeFigureOut">
              <a:rPr lang="en-US" smtClean="0"/>
              <a:t>5/2/2016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003B4B-D082-489D-9CC8-A039357ED6E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05287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E9BA6F-DD76-46D5-BAD6-2DAEE9A0C573}" type="datetimeFigureOut">
              <a:rPr lang="en-US" smtClean="0"/>
              <a:t>5/2/2016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003B4B-D082-489D-9CC8-A039357ED6E0}" type="slidenum">
              <a:rPr lang="en-US" smtClean="0"/>
              <a:t>‹#›</a:t>
            </a:fld>
            <a:endParaRPr lang="en-US"/>
          </a:p>
        </p:txBody>
      </p:sp>
    </p:spTree>
    <p:extLst>
      <p:ext uri="{BB962C8B-B14F-4D97-AF65-F5344CB8AC3E}">
        <p14:creationId xmlns:p14="http://schemas.microsoft.com/office/powerpoint/2010/main" val="3928994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E9BA6F-DD76-46D5-BAD6-2DAEE9A0C573}" type="datetimeFigureOut">
              <a:rPr lang="en-US" smtClean="0"/>
              <a:t>5/2/2016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003B4B-D082-489D-9CC8-A039357ED6E0}" type="slidenum">
              <a:rPr lang="en-US" smtClean="0"/>
              <a:t>‹#›</a:t>
            </a:fld>
            <a:endParaRPr lang="en-US"/>
          </a:p>
        </p:txBody>
      </p:sp>
    </p:spTree>
    <p:extLst>
      <p:ext uri="{BB962C8B-B14F-4D97-AF65-F5344CB8AC3E}">
        <p14:creationId xmlns:p14="http://schemas.microsoft.com/office/powerpoint/2010/main" val="1451105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E9BA6F-DD76-46D5-BAD6-2DAEE9A0C573}" type="datetimeFigureOut">
              <a:rPr lang="en-US" smtClean="0"/>
              <a:t>5/2/2016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003B4B-D082-489D-9CC8-A039357ED6E0}" type="slidenum">
              <a:rPr lang="en-US" smtClean="0"/>
              <a:t>‹#›</a:t>
            </a:fld>
            <a:endParaRPr lang="en-US"/>
          </a:p>
        </p:txBody>
      </p:sp>
    </p:spTree>
    <p:extLst>
      <p:ext uri="{BB962C8B-B14F-4D97-AF65-F5344CB8AC3E}">
        <p14:creationId xmlns:p14="http://schemas.microsoft.com/office/powerpoint/2010/main" val="1627443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E9BA6F-DD76-46D5-BAD6-2DAEE9A0C573}" type="datetimeFigureOut">
              <a:rPr lang="en-US" smtClean="0"/>
              <a:t>5/2/2016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003B4B-D082-489D-9CC8-A039357ED6E0}" type="slidenum">
              <a:rPr lang="en-US" smtClean="0"/>
              <a:t>‹#›</a:t>
            </a:fld>
            <a:endParaRPr lang="en-US"/>
          </a:p>
        </p:txBody>
      </p:sp>
    </p:spTree>
    <p:extLst>
      <p:ext uri="{BB962C8B-B14F-4D97-AF65-F5344CB8AC3E}">
        <p14:creationId xmlns:p14="http://schemas.microsoft.com/office/powerpoint/2010/main" val="1171069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7E9BA6F-DD76-46D5-BAD6-2DAEE9A0C573}" type="datetimeFigureOut">
              <a:rPr lang="en-US" smtClean="0"/>
              <a:t>5/2/2016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003B4B-D082-489D-9CC8-A039357ED6E0}" type="slidenum">
              <a:rPr lang="en-US" smtClean="0"/>
              <a:t>‹#›</a:t>
            </a:fld>
            <a:endParaRPr lang="en-US"/>
          </a:p>
        </p:txBody>
      </p:sp>
    </p:spTree>
    <p:extLst>
      <p:ext uri="{BB962C8B-B14F-4D97-AF65-F5344CB8AC3E}">
        <p14:creationId xmlns:p14="http://schemas.microsoft.com/office/powerpoint/2010/main" val="1090706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7E9BA6F-DD76-46D5-BAD6-2DAEE9A0C573}" type="datetimeFigureOut">
              <a:rPr lang="en-US" smtClean="0"/>
              <a:t>5/2/2016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003B4B-D082-489D-9CC8-A039357ED6E0}" type="slidenum">
              <a:rPr lang="en-US" smtClean="0"/>
              <a:t>‹#›</a:t>
            </a:fld>
            <a:endParaRPr lang="en-US"/>
          </a:p>
        </p:txBody>
      </p:sp>
    </p:spTree>
    <p:extLst>
      <p:ext uri="{BB962C8B-B14F-4D97-AF65-F5344CB8AC3E}">
        <p14:creationId xmlns:p14="http://schemas.microsoft.com/office/powerpoint/2010/main" val="863694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7E9BA6F-DD76-46D5-BAD6-2DAEE9A0C573}" type="datetimeFigureOut">
              <a:rPr lang="en-US" smtClean="0"/>
              <a:t>5/2/2016</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2003B4B-D082-489D-9CC8-A039357ED6E0}" type="slidenum">
              <a:rPr lang="en-US" smtClean="0"/>
              <a:t>‹#›</a:t>
            </a:fld>
            <a:endParaRPr lang="en-US"/>
          </a:p>
        </p:txBody>
      </p:sp>
    </p:spTree>
    <p:extLst>
      <p:ext uri="{BB962C8B-B14F-4D97-AF65-F5344CB8AC3E}">
        <p14:creationId xmlns:p14="http://schemas.microsoft.com/office/powerpoint/2010/main" val="1241815107"/>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ukpolice.s3-website-us-east-1.amazonaws.com/"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ata.police.uk/"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census.edina.ac.uk/easy_download.html" TargetMode="External"/><Relationship Id="rId5" Type="http://schemas.openxmlformats.org/officeDocument/2006/relationships/hyperlink" Target="http://webarchive.nationalarchives.gov.uk/20160105160709/http:/www.ons.gov.uk/ons/guide-method/geography/products/census/lookup/2011/index.html" TargetMode="External"/><Relationship Id="rId4" Type="http://schemas.openxmlformats.org/officeDocument/2006/relationships/hyperlink" Target="https://www.nomisweb.co.u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70404" y="609600"/>
            <a:ext cx="7063740" cy="3048000"/>
          </a:xfrm>
        </p:spPr>
        <p:txBody>
          <a:bodyPr>
            <a:normAutofit/>
          </a:bodyPr>
          <a:lstStyle/>
          <a:p>
            <a:r>
              <a:rPr lang="en-US" dirty="0"/>
              <a:t>Understanding Crime Activity</a:t>
            </a:r>
            <a:br>
              <a:rPr lang="en-US" dirty="0"/>
            </a:br>
            <a:r>
              <a:rPr lang="en-US" dirty="0"/>
              <a:t>in England</a:t>
            </a:r>
          </a:p>
        </p:txBody>
      </p:sp>
      <p:sp>
        <p:nvSpPr>
          <p:cNvPr id="3" name="Subtitle 2"/>
          <p:cNvSpPr>
            <a:spLocks noGrp="1"/>
          </p:cNvSpPr>
          <p:nvPr>
            <p:ph type="subTitle" idx="1"/>
          </p:nvPr>
        </p:nvSpPr>
        <p:spPr>
          <a:xfrm>
            <a:off x="2470404" y="4114800"/>
            <a:ext cx="4082796" cy="1691640"/>
          </a:xfrm>
        </p:spPr>
        <p:txBody>
          <a:bodyPr>
            <a:normAutofit lnSpcReduction="10000"/>
          </a:bodyPr>
          <a:lstStyle/>
          <a:p>
            <a:pPr>
              <a:lnSpc>
                <a:spcPct val="150000"/>
              </a:lnSpc>
              <a:spcBef>
                <a:spcPts val="0"/>
              </a:spcBef>
              <a:spcAft>
                <a:spcPts val="0"/>
              </a:spcAft>
            </a:pPr>
            <a:r>
              <a:rPr lang="en-US" sz="2400" dirty="0"/>
              <a:t>Joshua Kaplan</a:t>
            </a:r>
          </a:p>
          <a:p>
            <a:pPr>
              <a:lnSpc>
                <a:spcPct val="150000"/>
              </a:lnSpc>
              <a:spcBef>
                <a:spcPts val="0"/>
              </a:spcBef>
              <a:spcAft>
                <a:spcPts val="0"/>
              </a:spcAft>
            </a:pPr>
            <a:r>
              <a:rPr lang="en-US" sz="2400" dirty="0"/>
              <a:t>Tim Ahn</a:t>
            </a:r>
          </a:p>
          <a:p>
            <a:pPr>
              <a:lnSpc>
                <a:spcPct val="150000"/>
              </a:lnSpc>
              <a:spcBef>
                <a:spcPts val="0"/>
              </a:spcBef>
              <a:spcAft>
                <a:spcPts val="0"/>
              </a:spcAft>
            </a:pPr>
            <a:r>
              <a:rPr lang="en-US" sz="2400" dirty="0"/>
              <a:t>John Hotchkiss</a:t>
            </a:r>
          </a:p>
        </p:txBody>
      </p:sp>
      <p:pic>
        <p:nvPicPr>
          <p:cNvPr id="1026" name="Picture 2" descr="https://s-media-cache-ak0.pinimg.com/736x/9e/ac/3b/9eac3b8301587cc53764774950477a4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3940492"/>
            <a:ext cx="2590800" cy="20402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crimetechservices.com/wp-content/uploads/2014/07/wall_of_crime_scene_tape_1600_clr_853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41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42439"/>
            <a:ext cx="5192144" cy="336824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1742440"/>
            <a:ext cx="5373064" cy="4371398"/>
          </a:xfrm>
          <a:prstGeom prst="rect">
            <a:avLst/>
          </a:prstGeom>
        </p:spPr>
      </p:pic>
      <p:sp>
        <p:nvSpPr>
          <p:cNvPr id="9" name="Rectangle 8"/>
          <p:cNvSpPr/>
          <p:nvPr/>
        </p:nvSpPr>
        <p:spPr>
          <a:xfrm>
            <a:off x="1336295" y="5280819"/>
            <a:ext cx="3433953" cy="715581"/>
          </a:xfrm>
          <a:prstGeom prst="rect">
            <a:avLst/>
          </a:prstGeom>
        </p:spPr>
        <p:txBody>
          <a:bodyPr wrap="none">
            <a:spAutoFit/>
          </a:bodyPr>
          <a:lstStyle/>
          <a:p>
            <a:r>
              <a:rPr lang="en-US" sz="1350" dirty="0">
                <a:latin typeface="Century Schoolbook" panose="02040604050505020304" pitchFamily="18" charset="0"/>
                <a:ea typeface="Menlo" charset="0"/>
                <a:cs typeface="Menlo" charset="0"/>
              </a:rPr>
              <a:t>Year-district observations: 1905</a:t>
            </a:r>
          </a:p>
          <a:p>
            <a:r>
              <a:rPr lang="en-US" sz="1350" dirty="0">
                <a:latin typeface="Century Schoolbook" panose="02040604050505020304" pitchFamily="18" charset="0"/>
                <a:ea typeface="Menlo" charset="0"/>
                <a:cs typeface="Menlo" charset="0"/>
              </a:rPr>
              <a:t>    • </a:t>
            </a:r>
            <a:r>
              <a:rPr lang="cs-CZ" sz="1350" dirty="0">
                <a:latin typeface="Century Schoolbook" panose="02040604050505020304" pitchFamily="18" charset="0"/>
                <a:ea typeface="Menlo" charset="0"/>
                <a:cs typeface="Menlo" charset="0"/>
              </a:rPr>
              <a:t>120 No </a:t>
            </a:r>
            <a:r>
              <a:rPr lang="cs-CZ" sz="1350" dirty="0" err="1">
                <a:latin typeface="Century Schoolbook" panose="02040604050505020304" pitchFamily="18" charset="0"/>
                <a:ea typeface="Menlo" charset="0"/>
                <a:cs typeface="Menlo" charset="0"/>
              </a:rPr>
              <a:t>Unemployment</a:t>
            </a:r>
            <a:r>
              <a:rPr lang="cs-CZ" sz="1350" dirty="0">
                <a:latin typeface="Century Schoolbook" panose="02040604050505020304" pitchFamily="18" charset="0"/>
                <a:ea typeface="Menlo" charset="0"/>
                <a:cs typeface="Menlo" charset="0"/>
              </a:rPr>
              <a:t> </a:t>
            </a:r>
            <a:r>
              <a:rPr lang="cs-CZ" sz="1350" dirty="0" err="1">
                <a:latin typeface="Century Schoolbook" panose="02040604050505020304" pitchFamily="18" charset="0"/>
                <a:ea typeface="Menlo" charset="0"/>
                <a:cs typeface="Menlo" charset="0"/>
              </a:rPr>
              <a:t>Information</a:t>
            </a:r>
            <a:r>
              <a:rPr lang="cs-CZ" sz="1350" dirty="0">
                <a:latin typeface="Century Schoolbook" panose="02040604050505020304" pitchFamily="18" charset="0"/>
                <a:ea typeface="Menlo" charset="0"/>
                <a:cs typeface="Menlo" charset="0"/>
              </a:rPr>
              <a:t> </a:t>
            </a:r>
          </a:p>
          <a:p>
            <a:endParaRPr lang="en-US" sz="1350" dirty="0">
              <a:latin typeface="Menlo" charset="0"/>
              <a:ea typeface="Menlo" charset="0"/>
              <a:cs typeface="Menlo" charset="0"/>
            </a:endParaRPr>
          </a:p>
        </p:txBody>
      </p:sp>
      <p:pic>
        <p:nvPicPr>
          <p:cNvPr id="13" name="Picture 12"/>
          <p:cNvPicPr>
            <a:picLocks noChangeAspect="1"/>
          </p:cNvPicPr>
          <p:nvPr/>
        </p:nvPicPr>
        <p:blipFill>
          <a:blip r:embed="rId4">
            <a:alphaModFix amt="82000"/>
            <a:extLst>
              <a:ext uri="{28A0092B-C50C-407E-A947-70E740481C1C}">
                <a14:useLocalDpi xmlns:a14="http://schemas.microsoft.com/office/drawing/2010/main" val="0"/>
              </a:ext>
            </a:extLst>
          </a:blip>
          <a:stretch>
            <a:fillRect/>
          </a:stretch>
        </p:blipFill>
        <p:spPr>
          <a:xfrm>
            <a:off x="9906000" y="4648200"/>
            <a:ext cx="914400" cy="1214438"/>
          </a:xfrm>
          <a:prstGeom prst="rect">
            <a:avLst/>
          </a:prstGeom>
        </p:spPr>
      </p:pic>
      <p:sp>
        <p:nvSpPr>
          <p:cNvPr id="7" name="Title 1"/>
          <p:cNvSpPr>
            <a:spLocks noGrp="1"/>
          </p:cNvSpPr>
          <p:nvPr>
            <p:ph type="title"/>
          </p:nvPr>
        </p:nvSpPr>
        <p:spPr>
          <a:xfrm>
            <a:off x="2470404" y="365760"/>
            <a:ext cx="7269480" cy="701040"/>
          </a:xfrm>
        </p:spPr>
        <p:txBody>
          <a:bodyPr>
            <a:normAutofit/>
          </a:bodyPr>
          <a:lstStyle/>
          <a:p>
            <a:r>
              <a:rPr lang="en-US" dirty="0"/>
              <a:t>Exploratory Data Analysis</a:t>
            </a:r>
          </a:p>
        </p:txBody>
      </p:sp>
      <p:sp>
        <p:nvSpPr>
          <p:cNvPr id="10" name="TextBox 9"/>
          <p:cNvSpPr txBox="1"/>
          <p:nvPr/>
        </p:nvSpPr>
        <p:spPr>
          <a:xfrm>
            <a:off x="2550909" y="1066800"/>
            <a:ext cx="1861407" cy="300082"/>
          </a:xfrm>
          <a:prstGeom prst="rect">
            <a:avLst/>
          </a:prstGeom>
          <a:noFill/>
        </p:spPr>
        <p:txBody>
          <a:bodyPr wrap="none" rtlCol="0">
            <a:spAutoFit/>
          </a:bodyPr>
          <a:lstStyle/>
          <a:p>
            <a:r>
              <a:rPr lang="en-US" sz="1350" dirty="0"/>
              <a:t>Unemployment Data</a:t>
            </a:r>
          </a:p>
        </p:txBody>
      </p:sp>
    </p:spTree>
    <p:extLst>
      <p:ext uri="{BB962C8B-B14F-4D97-AF65-F5344CB8AC3E}">
        <p14:creationId xmlns:p14="http://schemas.microsoft.com/office/powerpoint/2010/main" val="2254941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0" y="1918249"/>
            <a:ext cx="8610600" cy="4108817"/>
          </a:xfrm>
          <a:prstGeom prst="rect">
            <a:avLst/>
          </a:prstGeom>
        </p:spPr>
        <p:txBody>
          <a:bodyPr wrap="square">
            <a:spAutoFit/>
          </a:bodyPr>
          <a:lstStyle/>
          <a:p>
            <a:r>
              <a:rPr lang="en-US" sz="900" dirty="0"/>
              <a:t>[[523042.5995562461, 182738.30144709907], [523036.5006122405, 182711.5996230743], [523191.1000363843, 182743.30061510392], [523317.5005485022, 182719.2017990814], [523713.20077287056, 182585.8995269572], [523850.4003889982, 182510.00064688642], [523885.30035703094, 182376.40141476202], [524084.3004212163, 182397.59821478184], [524459.100805565, 182336.8995907253], [524558.7974456579, 182283.70279067568], [524705.2007737944, 182033.60103044286], [524862.7022139409, 181957.7021503721], [524938.0010300113, 181733.50144616328], [524796.2999098792, 181750.99751017964], [524720.898693809, 181718.39744614926], [524886.7006779637, 181408.29338186048], [524937.599622011, 181429.30176588008], [524996.3997500658, 181305.00045376434], [525053.799046119, 181051.00134952762], [525339.4008383851, 181111.5013175842], [525394.7009344364, 180854.79885334498], [525418.3000384585, 180748.99917324656], [525493.0991425284, 180757.19936525403], [525556.8021825876, 180542.30067705386], [525848.0994628586, 180584.10035709292], [526126.1994311179, 179657.9005482304], [526399.4005833722, 179627.7027882021], [526462.7001674313, 179219.49952382199], [526878.2004558181, 179279.10246787756], [527233.600136149, 179377.0009639687], [527289.1009362007, 179298.20211589523], [527414.2009683175, 179406.1030439958], [527436.399240338, 179346.00243593985], [527633.6994645216, 179528.49766810983], [527739.40288862, 179675.50106024672], [527914.2979927829, 179753.3987883192], [527965.2010328306, 179395.0008359854], [528096.1993049525, 179230.60173183237], [528153.600649006, 178959.8008355801], [528106.9984089627, 178895.19872351992], [528178.1008730286, 178826.0008994555], [528112.3006809677, 178751.5028513861], [528197.1001690465, 178615.80237125978], [528128.8997209829, 178557.1005472052], [528138.3000409917, 178512.80025916384], [528176.2003290269, 178402.30041906098], [528130.4009049844, 178351.89913901407], [528534.4999773607, 177971.1001626593], [528563.2006493874, 177801.30253050127], [527393.2007762978, 177529.80326624843], [527392.5003602973, 177529.60256224824], [527107.2999760315, 177444.9996821694], [526939.8001998754, 177357.2019220877], [526811.6998477562, 177248.80128198676], [526640.4993355966, 176973.50092973025], [526473.4009674413, 177002.19955375697], [526321.3001032996, 176931.00083369063], [526251.9998792352, 176933.70214569313], [526112.6990151054, 177077.10310582677], [526027.6005190259, 177216.20121795638], [525904.4010309114, 177334.30118606635], [525723.7981507431, 177575.10093029053], [525520.2986305535, 177864.80281856027], [525351.6970303964, 178034.10483471793], [525320.2008383672, 178014.80243470008], [525189.2005182451, 178113.50169879198], [524894.3008059703, 178502.80192315462], [524930.4009020042, 178525.00019517518], [524846.6991419264, 178683.59936332284], [524536.3001656372, 178990.60275560874], [524494.099077598, 178975.5048995947], [524356.0003894691, 179167.40249977354], [524055.59974918957, 179493.10208407673], [523993.60064513166, 179662.000644234], [523845.9992369942, 179898.89894845476], [523843.69933299185, 179902.99904445861], [523773.2993329263, 180084.40269262763], [523913.3006130571, 180116.19789265702], [523897.70099704224, 180240.20019677258], [523962.70042110304, 180256.0025647874], [523916.1002290596, 180418.2000689383], [523844.10074099223, 180453.1020849708], [523816.0001329661, 180557.9002930685], [523757.9004209123, 180538.49958905042], [523770.6000689238, 180486.40256500198], [523674.10035683424, 180463.49978098064], [523600.0999727652, 180701.39750920213], [523427.5006766047, 181132.69811760378], [523142.19789233874, 181563.59731800505], [523017.49926822283, 181729.70240615983], [523124.2000683218, 181830.09946225327], [523124.2000683218, 182143.80186254554], [523084.3009322847, 182142.50138254417], [523069.00032427046, 182258.89946265263], [523060.9004842632, 182486.7988548649], [522964.3004201732, 182705.40237506852], [522978.59955618647, 182758.59917511814], [523042.5995562461, 182738.30144709907]]</a:t>
            </a:r>
          </a:p>
        </p:txBody>
      </p:sp>
      <p:sp>
        <p:nvSpPr>
          <p:cNvPr id="8" name="Rectangle 7"/>
          <p:cNvSpPr/>
          <p:nvPr/>
        </p:nvSpPr>
        <p:spPr>
          <a:xfrm>
            <a:off x="1817917" y="1495245"/>
            <a:ext cx="2185214" cy="300082"/>
          </a:xfrm>
          <a:prstGeom prst="rect">
            <a:avLst/>
          </a:prstGeom>
        </p:spPr>
        <p:txBody>
          <a:bodyPr wrap="none">
            <a:spAutoFit/>
          </a:bodyPr>
          <a:lstStyle/>
          <a:p>
            <a:r>
              <a:rPr lang="en-US" sz="1350" dirty="0"/>
              <a:t>Kensington and Chelsea:</a:t>
            </a:r>
          </a:p>
        </p:txBody>
      </p:sp>
      <p:sp>
        <p:nvSpPr>
          <p:cNvPr id="11" name="TextBox 10"/>
          <p:cNvSpPr txBox="1"/>
          <p:nvPr/>
        </p:nvSpPr>
        <p:spPr>
          <a:xfrm>
            <a:off x="8153401" y="6149987"/>
            <a:ext cx="1151277" cy="323165"/>
          </a:xfrm>
          <a:prstGeom prst="rect">
            <a:avLst/>
          </a:prstGeom>
          <a:noFill/>
        </p:spPr>
        <p:txBody>
          <a:bodyPr wrap="none" rtlCol="0">
            <a:spAutoFit/>
          </a:bodyPr>
          <a:lstStyle/>
          <a:p>
            <a:r>
              <a:rPr lang="en-US" sz="1500" dirty="0"/>
              <a:t>Becomes</a:t>
            </a:r>
            <a:r>
              <a:rPr lang="is-IS" sz="1500" dirty="0"/>
              <a:t>…</a:t>
            </a:r>
            <a:endParaRPr lang="en-US" sz="1500" dirty="0"/>
          </a:p>
        </p:txBody>
      </p:sp>
      <p:sp>
        <p:nvSpPr>
          <p:cNvPr id="13" name="TextBox 12"/>
          <p:cNvSpPr txBox="1"/>
          <p:nvPr/>
        </p:nvSpPr>
        <p:spPr>
          <a:xfrm>
            <a:off x="1817918" y="6149986"/>
            <a:ext cx="2368021" cy="300082"/>
          </a:xfrm>
          <a:prstGeom prst="rect">
            <a:avLst/>
          </a:prstGeom>
          <a:noFill/>
        </p:spPr>
        <p:txBody>
          <a:bodyPr wrap="none" rtlCol="0">
            <a:spAutoFit/>
          </a:bodyPr>
          <a:lstStyle/>
          <a:p>
            <a:r>
              <a:rPr lang="en-US" sz="1350" dirty="0">
                <a:latin typeface="Menlo" charset="0"/>
                <a:ea typeface="Menlo" charset="0"/>
                <a:cs typeface="Menlo" charset="0"/>
              </a:rPr>
              <a:t>Local Authority Districts: 326</a:t>
            </a:r>
          </a:p>
        </p:txBody>
      </p:sp>
      <p:sp>
        <p:nvSpPr>
          <p:cNvPr id="9" name="Title 1"/>
          <p:cNvSpPr>
            <a:spLocks noGrp="1"/>
          </p:cNvSpPr>
          <p:nvPr>
            <p:ph type="title"/>
          </p:nvPr>
        </p:nvSpPr>
        <p:spPr>
          <a:xfrm>
            <a:off x="2470404" y="365760"/>
            <a:ext cx="7269480" cy="701040"/>
          </a:xfrm>
        </p:spPr>
        <p:txBody>
          <a:bodyPr>
            <a:normAutofit/>
          </a:bodyPr>
          <a:lstStyle/>
          <a:p>
            <a:r>
              <a:rPr lang="en-US" dirty="0"/>
              <a:t>Exploratory Data Analysis</a:t>
            </a:r>
          </a:p>
        </p:txBody>
      </p:sp>
      <p:sp>
        <p:nvSpPr>
          <p:cNvPr id="10" name="TextBox 9"/>
          <p:cNvSpPr txBox="1"/>
          <p:nvPr/>
        </p:nvSpPr>
        <p:spPr>
          <a:xfrm>
            <a:off x="2550909" y="1066800"/>
            <a:ext cx="1015021" cy="300082"/>
          </a:xfrm>
          <a:prstGeom prst="rect">
            <a:avLst/>
          </a:prstGeom>
          <a:noFill/>
        </p:spPr>
        <p:txBody>
          <a:bodyPr wrap="none" rtlCol="0">
            <a:spAutoFit/>
          </a:bodyPr>
          <a:lstStyle/>
          <a:p>
            <a:r>
              <a:rPr lang="en-US" sz="1350" dirty="0"/>
              <a:t>Shapefiles</a:t>
            </a:r>
          </a:p>
        </p:txBody>
      </p:sp>
    </p:spTree>
    <p:extLst>
      <p:ext uri="{BB962C8B-B14F-4D97-AF65-F5344CB8AC3E}">
        <p14:creationId xmlns:p14="http://schemas.microsoft.com/office/powerpoint/2010/main" val="2052401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1" y="1524000"/>
            <a:ext cx="8310879" cy="4892408"/>
          </a:xfrm>
          <a:prstGeom prst="rect">
            <a:avLst/>
          </a:prstGeom>
        </p:spPr>
      </p:pic>
      <p:sp>
        <p:nvSpPr>
          <p:cNvPr id="6" name="Title 1"/>
          <p:cNvSpPr>
            <a:spLocks noGrp="1"/>
          </p:cNvSpPr>
          <p:nvPr>
            <p:ph type="title"/>
          </p:nvPr>
        </p:nvSpPr>
        <p:spPr>
          <a:xfrm>
            <a:off x="2470404" y="365760"/>
            <a:ext cx="7269480" cy="701040"/>
          </a:xfrm>
        </p:spPr>
        <p:txBody>
          <a:bodyPr>
            <a:normAutofit/>
          </a:bodyPr>
          <a:lstStyle/>
          <a:p>
            <a:r>
              <a:rPr lang="en-US" dirty="0"/>
              <a:t>Exploratory Data Analysis</a:t>
            </a:r>
          </a:p>
        </p:txBody>
      </p:sp>
      <p:sp>
        <p:nvSpPr>
          <p:cNvPr id="7" name="TextBox 6"/>
          <p:cNvSpPr txBox="1"/>
          <p:nvPr/>
        </p:nvSpPr>
        <p:spPr>
          <a:xfrm>
            <a:off x="2550909" y="1066800"/>
            <a:ext cx="1015021" cy="300082"/>
          </a:xfrm>
          <a:prstGeom prst="rect">
            <a:avLst/>
          </a:prstGeom>
          <a:noFill/>
        </p:spPr>
        <p:txBody>
          <a:bodyPr wrap="none" rtlCol="0">
            <a:spAutoFit/>
          </a:bodyPr>
          <a:lstStyle/>
          <a:p>
            <a:r>
              <a:rPr lang="en-US" sz="1350" dirty="0"/>
              <a:t>Shapefiles</a:t>
            </a:r>
          </a:p>
        </p:txBody>
      </p:sp>
    </p:spTree>
    <p:extLst>
      <p:ext uri="{BB962C8B-B14F-4D97-AF65-F5344CB8AC3E}">
        <p14:creationId xmlns:p14="http://schemas.microsoft.com/office/powerpoint/2010/main" val="2553347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1905001" y="1392283"/>
            <a:ext cx="5123007" cy="4281469"/>
          </a:xfrm>
          <a:prstGeom prst="rect">
            <a:avLst/>
          </a:prstGeom>
        </p:spPr>
        <p:txBody>
          <a:bodyPr>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1500" b="1" dirty="0"/>
              <a:t>Collapse Data </a:t>
            </a:r>
          </a:p>
          <a:p>
            <a:pPr marL="214313" indent="-214313">
              <a:buFont typeface="Arial" charset="0"/>
              <a:buChar char="•"/>
            </a:pPr>
            <a:r>
              <a:rPr lang="en-US" sz="1500" dirty="0"/>
              <a:t>62 folders (months) with ~50-150 datasets in each (45 police departments/constabularies with 1-3 types of data each)</a:t>
            </a:r>
          </a:p>
          <a:p>
            <a:pPr marL="557213" lvl="1" indent="-214313">
              <a:buFont typeface="Arial" charset="0"/>
              <a:buChar char="•"/>
            </a:pPr>
            <a:r>
              <a:rPr lang="en-US" dirty="0"/>
              <a:t>	About 6000 files </a:t>
            </a:r>
          </a:p>
          <a:p>
            <a:pPr marL="557213" lvl="1" indent="-214313">
              <a:buFont typeface="Arial" charset="0"/>
              <a:buChar char="•"/>
            </a:pPr>
            <a:r>
              <a:rPr lang="en-US" dirty="0"/>
              <a:t>	Hard to work with</a:t>
            </a:r>
          </a:p>
          <a:p>
            <a:pPr marL="557213" lvl="1" indent="-214313">
              <a:buFont typeface="Arial" charset="0"/>
              <a:buChar char="•"/>
            </a:pPr>
            <a:r>
              <a:rPr lang="en-US" dirty="0"/>
              <a:t>	Small files problem (&lt;500k-3mb each)</a:t>
            </a:r>
          </a:p>
          <a:p>
            <a:pPr marL="214313" indent="-214313">
              <a:buFont typeface="Arial" charset="0"/>
              <a:buChar char="•"/>
            </a:pPr>
            <a:r>
              <a:rPr lang="en-US" sz="1500" dirty="0"/>
              <a:t>Used Spark to collapse into 3 main files	 </a:t>
            </a:r>
          </a:p>
          <a:p>
            <a:endParaRPr lang="en-US" sz="1500" dirty="0"/>
          </a:p>
          <a:p>
            <a:r>
              <a:rPr lang="en-US" sz="1500" b="1" dirty="0"/>
              <a:t>Obtain counts by year/crime type/LAD</a:t>
            </a:r>
          </a:p>
          <a:p>
            <a:pPr marL="214313" indent="-214313">
              <a:buFont typeface="Arial" charset="0"/>
              <a:buChar char="•"/>
            </a:pPr>
            <a:r>
              <a:rPr lang="en-US" sz="1500" dirty="0" err="1"/>
              <a:t>PySpark</a:t>
            </a:r>
            <a:r>
              <a:rPr lang="en-US" sz="1500" dirty="0"/>
              <a:t> saved a lot of time</a:t>
            </a:r>
          </a:p>
          <a:p>
            <a:pPr marL="557213" lvl="1" indent="-214313">
              <a:buFont typeface="Arial" charset="0"/>
              <a:buChar char="•"/>
            </a:pPr>
            <a:r>
              <a:rPr lang="en-US" dirty="0"/>
              <a:t>Especially with EMR v4.4</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400" y="581568"/>
            <a:ext cx="3581399" cy="5902898"/>
          </a:xfrm>
          <a:prstGeom prst="rect">
            <a:avLst/>
          </a:prstGeom>
        </p:spPr>
      </p:pic>
      <p:sp>
        <p:nvSpPr>
          <p:cNvPr id="5" name="Title 1"/>
          <p:cNvSpPr txBox="1">
            <a:spLocks/>
          </p:cNvSpPr>
          <p:nvPr/>
        </p:nvSpPr>
        <p:spPr>
          <a:xfrm>
            <a:off x="2470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Spark</a:t>
            </a:r>
          </a:p>
        </p:txBody>
      </p:sp>
    </p:spTree>
    <p:extLst>
      <p:ext uri="{BB962C8B-B14F-4D97-AF65-F5344CB8AC3E}">
        <p14:creationId xmlns:p14="http://schemas.microsoft.com/office/powerpoint/2010/main" val="4128603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0600" y="1575438"/>
            <a:ext cx="9604844" cy="3712842"/>
          </a:xfrm>
        </p:spPr>
      </p:pic>
      <p:sp>
        <p:nvSpPr>
          <p:cNvPr id="6" name="TextBox 5"/>
          <p:cNvSpPr txBox="1"/>
          <p:nvPr/>
        </p:nvSpPr>
        <p:spPr>
          <a:xfrm>
            <a:off x="3020468" y="5646877"/>
            <a:ext cx="5545108" cy="300082"/>
          </a:xfrm>
          <a:prstGeom prst="rect">
            <a:avLst/>
          </a:prstGeom>
          <a:noFill/>
        </p:spPr>
        <p:txBody>
          <a:bodyPr wrap="none" rtlCol="0">
            <a:spAutoFit/>
          </a:bodyPr>
          <a:lstStyle/>
          <a:p>
            <a:r>
              <a:rPr lang="en-US" sz="1350" dirty="0"/>
              <a:t>Nodes barely break 50% CPU utilization. Master node not pictured</a:t>
            </a:r>
          </a:p>
        </p:txBody>
      </p:sp>
      <p:sp>
        <p:nvSpPr>
          <p:cNvPr id="7" name="Title 1"/>
          <p:cNvSpPr txBox="1">
            <a:spLocks/>
          </p:cNvSpPr>
          <p:nvPr/>
        </p:nvSpPr>
        <p:spPr>
          <a:xfrm>
            <a:off x="2470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EMR 4.3 (Spark 1.6.0)</a:t>
            </a:r>
          </a:p>
        </p:txBody>
      </p:sp>
    </p:spTree>
    <p:extLst>
      <p:ext uri="{BB962C8B-B14F-4D97-AF65-F5344CB8AC3E}">
        <p14:creationId xmlns:p14="http://schemas.microsoft.com/office/powerpoint/2010/main" val="1228353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0" y="1524000"/>
            <a:ext cx="7649936" cy="3873104"/>
          </a:xfrm>
        </p:spPr>
      </p:pic>
      <p:sp>
        <p:nvSpPr>
          <p:cNvPr id="10" name="TextBox 9"/>
          <p:cNvSpPr txBox="1"/>
          <p:nvPr/>
        </p:nvSpPr>
        <p:spPr>
          <a:xfrm>
            <a:off x="2343464" y="5704263"/>
            <a:ext cx="6773008" cy="300082"/>
          </a:xfrm>
          <a:prstGeom prst="rect">
            <a:avLst/>
          </a:prstGeom>
          <a:noFill/>
        </p:spPr>
        <p:txBody>
          <a:bodyPr wrap="none" rtlCol="0">
            <a:spAutoFit/>
          </a:bodyPr>
          <a:lstStyle/>
          <a:p>
            <a:r>
              <a:rPr lang="en-US" sz="1350" dirty="0"/>
              <a:t>Most nodes over 90% CPU utilization most of the time. Master node shown in blue</a:t>
            </a:r>
          </a:p>
        </p:txBody>
      </p:sp>
      <p:sp>
        <p:nvSpPr>
          <p:cNvPr id="7" name="Title 1"/>
          <p:cNvSpPr txBox="1">
            <a:spLocks/>
          </p:cNvSpPr>
          <p:nvPr/>
        </p:nvSpPr>
        <p:spPr>
          <a:xfrm>
            <a:off x="2470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EMR 4.4 (Spark 1.6.0)</a:t>
            </a:r>
          </a:p>
        </p:txBody>
      </p:sp>
    </p:spTree>
    <p:extLst>
      <p:ext uri="{BB962C8B-B14F-4D97-AF65-F5344CB8AC3E}">
        <p14:creationId xmlns:p14="http://schemas.microsoft.com/office/powerpoint/2010/main" val="3190343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470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S3</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291" r="78506"/>
          <a:stretch/>
        </p:blipFill>
        <p:spPr>
          <a:xfrm>
            <a:off x="1752598" y="1143000"/>
            <a:ext cx="3011423" cy="5281978"/>
          </a:xfrm>
          <a:prstGeom prst="rect">
            <a:avLst/>
          </a:prstGeom>
        </p:spPr>
      </p:pic>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58153"/>
          <a:stretch/>
        </p:blipFill>
        <p:spPr>
          <a:xfrm>
            <a:off x="3581400" y="1143000"/>
            <a:ext cx="5943599" cy="5281978"/>
          </a:xfrm>
          <a:prstGeom prst="rect">
            <a:avLst/>
          </a:prstGeom>
        </p:spPr>
      </p:pic>
    </p:spTree>
    <p:extLst>
      <p:ext uri="{BB962C8B-B14F-4D97-AF65-F5344CB8AC3E}">
        <p14:creationId xmlns:p14="http://schemas.microsoft.com/office/powerpoint/2010/main" val="3235754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1" y="1451896"/>
            <a:ext cx="4014991" cy="3160737"/>
          </a:xfrm>
          <a:prstGeom prst="rect">
            <a:avLst/>
          </a:prstGeom>
        </p:spPr>
      </p:pic>
      <p:sp>
        <p:nvSpPr>
          <p:cNvPr id="7" name="TextBox 6"/>
          <p:cNvSpPr txBox="1"/>
          <p:nvPr/>
        </p:nvSpPr>
        <p:spPr>
          <a:xfrm>
            <a:off x="5174149" y="6203759"/>
            <a:ext cx="3871573" cy="300082"/>
          </a:xfrm>
          <a:prstGeom prst="rect">
            <a:avLst/>
          </a:prstGeom>
          <a:noFill/>
        </p:spPr>
        <p:txBody>
          <a:bodyPr wrap="none" rtlCol="0">
            <a:spAutoFit/>
          </a:bodyPr>
          <a:lstStyle/>
          <a:p>
            <a:r>
              <a:rPr lang="en-US" sz="1350" u="sng" dirty="0">
                <a:hlinkClick r:id="rId3"/>
              </a:rPr>
              <a:t>ukpolice.s3-website-us-east-1.amazonaws.com</a:t>
            </a:r>
            <a:endParaRPr lang="en-US" sz="1350" dirty="0"/>
          </a:p>
        </p:txBody>
      </p:sp>
      <p:sp>
        <p:nvSpPr>
          <p:cNvPr id="8" name="Title 1"/>
          <p:cNvSpPr txBox="1">
            <a:spLocks/>
          </p:cNvSpPr>
          <p:nvPr/>
        </p:nvSpPr>
        <p:spPr>
          <a:xfrm>
            <a:off x="2470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S3</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62063" y="2203226"/>
            <a:ext cx="8594725" cy="3602486"/>
          </a:xfrm>
        </p:spPr>
      </p:pic>
    </p:spTree>
    <p:extLst>
      <p:ext uri="{BB962C8B-B14F-4D97-AF65-F5344CB8AC3E}">
        <p14:creationId xmlns:p14="http://schemas.microsoft.com/office/powerpoint/2010/main" val="2847033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470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Python / </a:t>
            </a:r>
            <a:r>
              <a:rPr lang="en-US" dirty="0" err="1"/>
              <a:t>Bokeh</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7400" y="1295400"/>
            <a:ext cx="7315200" cy="5283598"/>
          </a:xfrm>
          <a:prstGeom prst="rect">
            <a:avLst/>
          </a:prstGeom>
        </p:spPr>
      </p:pic>
    </p:spTree>
    <p:extLst>
      <p:ext uri="{BB962C8B-B14F-4D97-AF65-F5344CB8AC3E}">
        <p14:creationId xmlns:p14="http://schemas.microsoft.com/office/powerpoint/2010/main" val="3838421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169498"/>
            <a:ext cx="5410200" cy="5688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1"/>
          <p:cNvSpPr txBox="1">
            <a:spLocks/>
          </p:cNvSpPr>
          <p:nvPr/>
        </p:nvSpPr>
        <p:spPr>
          <a:xfrm>
            <a:off x="2470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Analysis</a:t>
            </a:r>
          </a:p>
        </p:txBody>
      </p:sp>
    </p:spTree>
    <p:extLst>
      <p:ext uri="{BB962C8B-B14F-4D97-AF65-F5344CB8AC3E}">
        <p14:creationId xmlns:p14="http://schemas.microsoft.com/office/powerpoint/2010/main" val="2048975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470404" y="1828801"/>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Educate populous</a:t>
            </a:r>
          </a:p>
          <a:p>
            <a:r>
              <a:rPr lang="en-US" dirty="0"/>
              <a:t>Reduce crime</a:t>
            </a:r>
          </a:p>
          <a:p>
            <a:r>
              <a:rPr lang="en-US" dirty="0"/>
              <a:t>Identify police abuse</a:t>
            </a:r>
          </a:p>
          <a:p>
            <a:endParaRPr lang="en-US" dirty="0"/>
          </a:p>
        </p:txBody>
      </p:sp>
      <p:sp>
        <p:nvSpPr>
          <p:cNvPr id="5" name="Title 1"/>
          <p:cNvSpPr txBox="1">
            <a:spLocks/>
          </p:cNvSpPr>
          <p:nvPr/>
        </p:nvSpPr>
        <p:spPr>
          <a:xfrm>
            <a:off x="2470404" y="365760"/>
            <a:ext cx="7269480" cy="12344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The Importance of Understanding Crime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81476"/>
            <a:ext cx="5638800" cy="3176524"/>
          </a:xfrm>
          <a:prstGeom prst="rect">
            <a:avLst/>
          </a:prstGeom>
        </p:spPr>
      </p:pic>
    </p:spTree>
    <p:extLst>
      <p:ext uri="{BB962C8B-B14F-4D97-AF65-F5344CB8AC3E}">
        <p14:creationId xmlns:p14="http://schemas.microsoft.com/office/powerpoint/2010/main" val="1482161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669" r="1836"/>
          <a:stretch/>
        </p:blipFill>
        <p:spPr bwMode="auto">
          <a:xfrm>
            <a:off x="685800" y="1219200"/>
            <a:ext cx="9806463" cy="4952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1"/>
          <p:cNvSpPr txBox="1">
            <a:spLocks/>
          </p:cNvSpPr>
          <p:nvPr/>
        </p:nvSpPr>
        <p:spPr>
          <a:xfrm>
            <a:off x="2470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Analysis</a:t>
            </a:r>
          </a:p>
        </p:txBody>
      </p:sp>
    </p:spTree>
    <p:extLst>
      <p:ext uri="{BB962C8B-B14F-4D97-AF65-F5344CB8AC3E}">
        <p14:creationId xmlns:p14="http://schemas.microsoft.com/office/powerpoint/2010/main" val="3212845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182" r="2720"/>
          <a:stretch/>
        </p:blipFill>
        <p:spPr bwMode="auto">
          <a:xfrm>
            <a:off x="685800" y="1353883"/>
            <a:ext cx="9677400" cy="4853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1"/>
          <p:cNvSpPr txBox="1">
            <a:spLocks/>
          </p:cNvSpPr>
          <p:nvPr/>
        </p:nvSpPr>
        <p:spPr>
          <a:xfrm>
            <a:off x="2470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Analysis</a:t>
            </a:r>
          </a:p>
        </p:txBody>
      </p:sp>
    </p:spTree>
    <p:extLst>
      <p:ext uri="{BB962C8B-B14F-4D97-AF65-F5344CB8AC3E}">
        <p14:creationId xmlns:p14="http://schemas.microsoft.com/office/powerpoint/2010/main" val="3534104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264" t="2678" r="3230" b="2254"/>
          <a:stretch/>
        </p:blipFill>
        <p:spPr bwMode="auto">
          <a:xfrm>
            <a:off x="2895600" y="1219201"/>
            <a:ext cx="5486400" cy="5410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1"/>
          <p:cNvSpPr txBox="1">
            <a:spLocks/>
          </p:cNvSpPr>
          <p:nvPr/>
        </p:nvSpPr>
        <p:spPr>
          <a:xfrm>
            <a:off x="2470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Analysis</a:t>
            </a:r>
          </a:p>
        </p:txBody>
      </p:sp>
    </p:spTree>
    <p:extLst>
      <p:ext uri="{BB962C8B-B14F-4D97-AF65-F5344CB8AC3E}">
        <p14:creationId xmlns:p14="http://schemas.microsoft.com/office/powerpoint/2010/main" val="2331537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470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Analysis</a:t>
            </a:r>
          </a:p>
        </p:txBody>
      </p:sp>
      <p:sp>
        <p:nvSpPr>
          <p:cNvPr id="4" name="TextBox 3"/>
          <p:cNvSpPr txBox="1"/>
          <p:nvPr/>
        </p:nvSpPr>
        <p:spPr>
          <a:xfrm>
            <a:off x="7696200" y="2286000"/>
            <a:ext cx="2590800"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t>Cluster 1: 128 LADs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Cluster 2: 71 LADs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Cluster 3: 113 LADs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Cluster 4: 10 LADs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Cluster 5: 1 LAD</a:t>
            </a:r>
          </a:p>
          <a:p>
            <a:pPr marL="742950" lvl="1" indent="-285750">
              <a:buFont typeface="Arial" panose="020B0604020202020204" pitchFamily="34" charset="0"/>
              <a:buChar char="•"/>
            </a:pPr>
            <a:r>
              <a:rPr lang="en-US" sz="1600" dirty="0"/>
              <a:t>Westminster</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4445" r="6864" b="14445"/>
          <a:stretch/>
        </p:blipFill>
        <p:spPr>
          <a:xfrm>
            <a:off x="1143000" y="1143000"/>
            <a:ext cx="5758376" cy="5562600"/>
          </a:xfrm>
          <a:prstGeom prst="rect">
            <a:avLst/>
          </a:prstGeom>
        </p:spPr>
      </p:pic>
      <p:cxnSp>
        <p:nvCxnSpPr>
          <p:cNvPr id="7" name="Straight Connector 6"/>
          <p:cNvCxnSpPr/>
          <p:nvPr/>
        </p:nvCxnSpPr>
        <p:spPr>
          <a:xfrm>
            <a:off x="2133600" y="3048000"/>
            <a:ext cx="4843976"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093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470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Analysis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084" y="1219201"/>
            <a:ext cx="7924800" cy="5269959"/>
          </a:xfrm>
          <a:prstGeom prst="rect">
            <a:avLst/>
          </a:prstGeom>
        </p:spPr>
      </p:pic>
    </p:spTree>
    <p:extLst>
      <p:ext uri="{BB962C8B-B14F-4D97-AF65-F5344CB8AC3E}">
        <p14:creationId xmlns:p14="http://schemas.microsoft.com/office/powerpoint/2010/main" val="4016773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470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Work Timetable</a:t>
            </a:r>
          </a:p>
        </p:txBody>
      </p:sp>
      <p:sp>
        <p:nvSpPr>
          <p:cNvPr id="6" name="TextBox 5"/>
          <p:cNvSpPr txBox="1"/>
          <p:nvPr/>
        </p:nvSpPr>
        <p:spPr>
          <a:xfrm>
            <a:off x="2470404" y="1295401"/>
            <a:ext cx="7359396" cy="5109091"/>
          </a:xfrm>
          <a:prstGeom prst="rect">
            <a:avLst/>
          </a:prstGeom>
          <a:noFill/>
        </p:spPr>
        <p:txBody>
          <a:bodyPr wrap="square" rtlCol="0">
            <a:spAutoFit/>
          </a:bodyPr>
          <a:lstStyle/>
          <a:p>
            <a:pPr marL="285750" indent="-285750">
              <a:buFont typeface="Arial" panose="020B0604020202020204" pitchFamily="34" charset="0"/>
              <a:buChar char="•"/>
            </a:pPr>
            <a:r>
              <a:rPr lang="en-US" dirty="0"/>
              <a:t>Week 1</a:t>
            </a:r>
          </a:p>
          <a:p>
            <a:pPr marL="742950" lvl="1" indent="-285750">
              <a:buFont typeface="Arial" panose="020B0604020202020204" pitchFamily="34" charset="0"/>
              <a:buChar char="•"/>
            </a:pPr>
            <a:r>
              <a:rPr lang="en-US" sz="1600" dirty="0"/>
              <a:t>Download all data, upload to S3 bucket</a:t>
            </a:r>
          </a:p>
          <a:p>
            <a:pPr marL="742950" lvl="1" indent="-285750">
              <a:buFont typeface="Arial" panose="020B0604020202020204" pitchFamily="34" charset="0"/>
              <a:buChar char="•"/>
            </a:pPr>
            <a:r>
              <a:rPr lang="en-US" sz="1600" dirty="0"/>
              <a:t>Combine all small files into a big file for efficiency (Spark)</a:t>
            </a:r>
          </a:p>
          <a:p>
            <a:pPr marL="742950" lvl="1" indent="-285750">
              <a:buFont typeface="Arial" panose="020B0604020202020204" pitchFamily="34" charset="0"/>
              <a:buChar char="•"/>
            </a:pPr>
            <a:r>
              <a:rPr lang="en-US" sz="1600" dirty="0"/>
              <a:t>Investigate mapping options</a:t>
            </a:r>
          </a:p>
          <a:p>
            <a:pPr marL="285750" indent="-285750">
              <a:buFont typeface="Arial" panose="020B0604020202020204" pitchFamily="34" charset="0"/>
              <a:buChar char="•"/>
            </a:pPr>
            <a:r>
              <a:rPr lang="en-US" dirty="0"/>
              <a:t>Week 2</a:t>
            </a:r>
          </a:p>
          <a:p>
            <a:pPr marL="742950" lvl="1" indent="-285750">
              <a:buFont typeface="Arial" panose="020B0604020202020204" pitchFamily="34" charset="0"/>
              <a:buChar char="•"/>
            </a:pPr>
            <a:r>
              <a:rPr lang="en-US" sz="1600" dirty="0"/>
              <a:t>Start working to get aggregations of crime data</a:t>
            </a:r>
          </a:p>
          <a:p>
            <a:pPr marL="742950" lvl="1" indent="-285750">
              <a:buFont typeface="Arial" panose="020B0604020202020204" pitchFamily="34" charset="0"/>
              <a:buChar char="•"/>
            </a:pPr>
            <a:r>
              <a:rPr lang="en-US" sz="1600" dirty="0"/>
              <a:t>Clean Crime data</a:t>
            </a:r>
          </a:p>
          <a:p>
            <a:pPr marL="742950" lvl="1" indent="-285750">
              <a:buFont typeface="Arial" panose="020B0604020202020204" pitchFamily="34" charset="0"/>
              <a:buChar char="•"/>
            </a:pPr>
            <a:r>
              <a:rPr lang="en-US" sz="1600" dirty="0"/>
              <a:t>Create maps with </a:t>
            </a:r>
            <a:r>
              <a:rPr lang="en-US" sz="1600" dirty="0" err="1"/>
              <a:t>Bokeh</a:t>
            </a:r>
            <a:endParaRPr lang="en-US" sz="1600" dirty="0"/>
          </a:p>
          <a:p>
            <a:pPr marL="285750" indent="-285750">
              <a:buFont typeface="Arial" panose="020B0604020202020204" pitchFamily="34" charset="0"/>
              <a:buChar char="•"/>
            </a:pPr>
            <a:r>
              <a:rPr lang="en-US" dirty="0"/>
              <a:t>Week 3</a:t>
            </a:r>
          </a:p>
          <a:p>
            <a:pPr marL="742950" lvl="1" indent="-285750">
              <a:buFont typeface="Arial" panose="020B0604020202020204" pitchFamily="34" charset="0"/>
              <a:buChar char="•"/>
            </a:pPr>
            <a:r>
              <a:rPr lang="en-US" sz="1600" dirty="0"/>
              <a:t>Determine primary level of analysis to LAD level.</a:t>
            </a:r>
          </a:p>
          <a:p>
            <a:pPr marL="742950" lvl="1" indent="-285750">
              <a:buFont typeface="Arial" panose="020B0604020202020204" pitchFamily="34" charset="0"/>
              <a:buChar char="•"/>
            </a:pPr>
            <a:r>
              <a:rPr lang="en-US" sz="1600" dirty="0"/>
              <a:t>Finish getting aggregations of crime data to the LAD level</a:t>
            </a:r>
          </a:p>
          <a:p>
            <a:pPr marL="742950" lvl="1" indent="-285750">
              <a:buFont typeface="Arial" panose="020B0604020202020204" pitchFamily="34" charset="0"/>
              <a:buChar char="•"/>
            </a:pPr>
            <a:r>
              <a:rPr lang="en-US" sz="1600" dirty="0"/>
              <a:t>Come up with feasible deliverables</a:t>
            </a:r>
          </a:p>
          <a:p>
            <a:pPr marL="285750" indent="-285750">
              <a:buFont typeface="Arial" panose="020B0604020202020204" pitchFamily="34" charset="0"/>
              <a:buChar char="•"/>
            </a:pPr>
            <a:r>
              <a:rPr lang="en-US" dirty="0"/>
              <a:t>Week 4</a:t>
            </a:r>
          </a:p>
          <a:p>
            <a:pPr marL="742950" lvl="1" indent="-285750">
              <a:buFont typeface="Arial" panose="020B0604020202020204" pitchFamily="34" charset="0"/>
              <a:buChar char="•"/>
            </a:pPr>
            <a:r>
              <a:rPr lang="en-US" sz="1600" dirty="0"/>
              <a:t>Perform formal analyses (OLS regression, clustering)</a:t>
            </a:r>
          </a:p>
          <a:p>
            <a:pPr marL="742950" lvl="1" indent="-285750">
              <a:buFont typeface="Arial" panose="020B0604020202020204" pitchFamily="34" charset="0"/>
              <a:buChar char="•"/>
            </a:pPr>
            <a:r>
              <a:rPr lang="en-US" sz="1600" dirty="0"/>
              <a:t>Finalize maps and create map gif</a:t>
            </a:r>
          </a:p>
          <a:p>
            <a:pPr marL="742950" lvl="1" indent="-285750">
              <a:buFont typeface="Arial" panose="020B0604020202020204" pitchFamily="34" charset="0"/>
              <a:buChar char="•"/>
            </a:pPr>
            <a:r>
              <a:rPr lang="en-US" sz="1600" dirty="0"/>
              <a:t>Prepare presentation materials</a:t>
            </a:r>
          </a:p>
          <a:p>
            <a:pPr marL="285750" indent="-285750">
              <a:buFont typeface="Arial" panose="020B0604020202020204" pitchFamily="34" charset="0"/>
              <a:buChar char="•"/>
            </a:pPr>
            <a:r>
              <a:rPr lang="en-US" dirty="0"/>
              <a:t>To do:</a:t>
            </a:r>
          </a:p>
          <a:p>
            <a:pPr marL="742950" lvl="1" indent="-285750">
              <a:buFont typeface="Arial" panose="020B0604020202020204" pitchFamily="34" charset="0"/>
              <a:buChar char="•"/>
            </a:pPr>
            <a:r>
              <a:rPr lang="en-US" sz="1600" dirty="0"/>
              <a:t>Write paper</a:t>
            </a:r>
          </a:p>
          <a:p>
            <a:pPr marL="742950" lvl="1" indent="-285750">
              <a:buFont typeface="Arial" panose="020B0604020202020204" pitchFamily="34" charset="0"/>
              <a:buChar char="•"/>
            </a:pPr>
            <a:r>
              <a:rPr lang="en-US" sz="1600" dirty="0"/>
              <a:t>Further flesh out existing analyses</a:t>
            </a:r>
          </a:p>
        </p:txBody>
      </p:sp>
    </p:spTree>
    <p:extLst>
      <p:ext uri="{BB962C8B-B14F-4D97-AF65-F5344CB8AC3E}">
        <p14:creationId xmlns:p14="http://schemas.microsoft.com/office/powerpoint/2010/main" val="1117398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446" r="4298" b="3703"/>
          <a:stretch/>
        </p:blipFill>
        <p:spPr>
          <a:xfrm>
            <a:off x="2057400" y="1752601"/>
            <a:ext cx="7213600" cy="4759839"/>
          </a:xfrm>
          <a:prstGeom prst="rect">
            <a:avLst/>
          </a:prstGeom>
        </p:spPr>
      </p:pic>
      <p:sp>
        <p:nvSpPr>
          <p:cNvPr id="4" name="Title 1"/>
          <p:cNvSpPr txBox="1">
            <a:spLocks/>
          </p:cNvSpPr>
          <p:nvPr/>
        </p:nvSpPr>
        <p:spPr>
          <a:xfrm>
            <a:off x="2470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Extensions</a:t>
            </a:r>
          </a:p>
        </p:txBody>
      </p:sp>
      <p:sp>
        <p:nvSpPr>
          <p:cNvPr id="5" name="TextBox 4"/>
          <p:cNvSpPr txBox="1"/>
          <p:nvPr/>
        </p:nvSpPr>
        <p:spPr>
          <a:xfrm>
            <a:off x="2470404" y="1295400"/>
            <a:ext cx="6648196" cy="369332"/>
          </a:xfrm>
          <a:prstGeom prst="rect">
            <a:avLst/>
          </a:prstGeom>
          <a:noFill/>
        </p:spPr>
        <p:txBody>
          <a:bodyPr wrap="square" rtlCol="0">
            <a:spAutoFit/>
          </a:bodyPr>
          <a:lstStyle/>
          <a:p>
            <a:pPr marL="457200" indent="-457200">
              <a:buFont typeface="Arial" panose="020B0604020202020204" pitchFamily="34" charset="0"/>
              <a:buChar char="•"/>
            </a:pPr>
            <a:r>
              <a:rPr lang="en-US" dirty="0"/>
              <a:t>Possible clusters?</a:t>
            </a:r>
          </a:p>
        </p:txBody>
      </p:sp>
    </p:spTree>
    <p:extLst>
      <p:ext uri="{BB962C8B-B14F-4D97-AF65-F5344CB8AC3E}">
        <p14:creationId xmlns:p14="http://schemas.microsoft.com/office/powerpoint/2010/main" val="812044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419" r="71673"/>
          <a:stretch/>
        </p:blipFill>
        <p:spPr>
          <a:xfrm>
            <a:off x="-7195" y="2170648"/>
            <a:ext cx="2130759" cy="4687670"/>
          </a:xfrm>
          <a:prstGeom prst="rect">
            <a:avLst/>
          </a:prstGeom>
        </p:spPr>
      </p:pic>
      <p:pic>
        <p:nvPicPr>
          <p:cNvPr id="17" name="Picture 16"/>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419" r="71673"/>
          <a:stretch/>
        </p:blipFill>
        <p:spPr>
          <a:xfrm>
            <a:off x="352542" y="2170648"/>
            <a:ext cx="2130759" cy="4687670"/>
          </a:xfrm>
          <a:prstGeom prst="rect">
            <a:avLst/>
          </a:prstGeom>
        </p:spPr>
      </p:pic>
      <p:pic>
        <p:nvPicPr>
          <p:cNvPr id="12" name="Picture 11"/>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419" r="71673"/>
          <a:stretch/>
        </p:blipFill>
        <p:spPr>
          <a:xfrm>
            <a:off x="817389" y="2181126"/>
            <a:ext cx="2130759" cy="4687670"/>
          </a:xfrm>
          <a:prstGeom prst="rect">
            <a:avLst/>
          </a:prstGeom>
        </p:spPr>
      </p:pic>
      <p:pic>
        <p:nvPicPr>
          <p:cNvPr id="11" name="Picture 10"/>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419" r="71673"/>
          <a:stretch/>
        </p:blipFill>
        <p:spPr>
          <a:xfrm>
            <a:off x="1298980" y="2186842"/>
            <a:ext cx="2130759" cy="4687670"/>
          </a:xfrm>
          <a:prstGeom prst="rect">
            <a:avLst/>
          </a:prstGeom>
        </p:spPr>
      </p:pic>
      <p:pic>
        <p:nvPicPr>
          <p:cNvPr id="16" name="Picture 15"/>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419" r="71673"/>
          <a:stretch/>
        </p:blipFill>
        <p:spPr>
          <a:xfrm>
            <a:off x="1780571" y="2181126"/>
            <a:ext cx="2130759" cy="4687670"/>
          </a:xfrm>
          <a:prstGeom prst="rect">
            <a:avLst/>
          </a:prstGeom>
        </p:spPr>
      </p:pic>
      <p:pic>
        <p:nvPicPr>
          <p:cNvPr id="15" name="Picture 14"/>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419" r="71673"/>
          <a:stretch/>
        </p:blipFill>
        <p:spPr>
          <a:xfrm>
            <a:off x="2245417" y="2175410"/>
            <a:ext cx="2130759" cy="4687670"/>
          </a:xfrm>
          <a:prstGeom prst="rect">
            <a:avLst/>
          </a:prstGeom>
        </p:spPr>
      </p:pic>
      <p:pic>
        <p:nvPicPr>
          <p:cNvPr id="14" name="Picture 13"/>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419" r="71673"/>
          <a:stretch/>
        </p:blipFill>
        <p:spPr>
          <a:xfrm>
            <a:off x="2725067" y="2181126"/>
            <a:ext cx="2130759" cy="4687670"/>
          </a:xfrm>
          <a:prstGeom prst="rect">
            <a:avLst/>
          </a:prstGeom>
        </p:spPr>
      </p:pic>
      <p:pic>
        <p:nvPicPr>
          <p:cNvPr id="13" name="Picture 12"/>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419" r="71673"/>
          <a:stretch/>
        </p:blipFill>
        <p:spPr>
          <a:xfrm>
            <a:off x="3265135" y="2160488"/>
            <a:ext cx="2130759" cy="4687670"/>
          </a:xfrm>
          <a:prstGeom prst="rect">
            <a:avLst/>
          </a:prstGeom>
        </p:spPr>
      </p:pic>
      <p:pic>
        <p:nvPicPr>
          <p:cNvPr id="2" name="Picture 1"/>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419" r="19577"/>
          <a:stretch/>
        </p:blipFill>
        <p:spPr>
          <a:xfrm>
            <a:off x="5097592" y="2175411"/>
            <a:ext cx="6108175" cy="4687669"/>
          </a:xfrm>
          <a:prstGeom prst="rect">
            <a:avLst/>
          </a:prstGeom>
        </p:spPr>
      </p:pic>
      <p:sp>
        <p:nvSpPr>
          <p:cNvPr id="3" name="TextBox 2"/>
          <p:cNvSpPr txBox="1"/>
          <p:nvPr/>
        </p:nvSpPr>
        <p:spPr>
          <a:xfrm>
            <a:off x="1981200" y="1941732"/>
            <a:ext cx="4648200" cy="3970318"/>
          </a:xfrm>
          <a:prstGeom prst="rect">
            <a:avLst/>
          </a:prstGeom>
          <a:solidFill>
            <a:schemeClr val="bg1"/>
          </a:solidFill>
        </p:spPr>
        <p:txBody>
          <a:bodyPr wrap="square" rtlCol="0">
            <a:spAutoFit/>
          </a:bodyPr>
          <a:lstStyle/>
          <a:p>
            <a:r>
              <a:rPr lang="en-US" dirty="0">
                <a:solidFill>
                  <a:schemeClr val="bg1"/>
                </a:solidFill>
              </a:rPr>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itle 1"/>
          <p:cNvSpPr txBox="1">
            <a:spLocks/>
          </p:cNvSpPr>
          <p:nvPr/>
        </p:nvSpPr>
        <p:spPr>
          <a:xfrm>
            <a:off x="2470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Extensions</a:t>
            </a:r>
          </a:p>
        </p:txBody>
      </p:sp>
      <p:sp>
        <p:nvSpPr>
          <p:cNvPr id="10" name="TextBox 9"/>
          <p:cNvSpPr txBox="1"/>
          <p:nvPr/>
        </p:nvSpPr>
        <p:spPr>
          <a:xfrm>
            <a:off x="2470404" y="1295401"/>
            <a:ext cx="6648196" cy="646331"/>
          </a:xfrm>
          <a:prstGeom prst="rect">
            <a:avLst/>
          </a:prstGeom>
          <a:noFill/>
        </p:spPr>
        <p:txBody>
          <a:bodyPr wrap="square" rtlCol="0">
            <a:spAutoFit/>
          </a:bodyPr>
          <a:lstStyle/>
          <a:p>
            <a:pPr marL="457200" indent="-457200">
              <a:buFont typeface="Arial" panose="020B0604020202020204" pitchFamily="34" charset="0"/>
              <a:buChar char="•"/>
            </a:pPr>
            <a:r>
              <a:rPr lang="en-US" dirty="0"/>
              <a:t>What to do with crime type data?</a:t>
            </a:r>
          </a:p>
          <a:p>
            <a:pPr marL="457200" indent="-457200">
              <a:buFont typeface="Arial" panose="020B0604020202020204" pitchFamily="34" charset="0"/>
              <a:buChar char="•"/>
            </a:pPr>
            <a:r>
              <a:rPr lang="en-US" dirty="0"/>
              <a:t>Case studies</a:t>
            </a:r>
          </a:p>
        </p:txBody>
      </p:sp>
      <p:graphicFrame>
        <p:nvGraphicFramePr>
          <p:cNvPr id="7" name="Table 6"/>
          <p:cNvGraphicFramePr>
            <a:graphicFrameLocks noGrp="1"/>
          </p:cNvGraphicFramePr>
          <p:nvPr>
            <p:extLst>
              <p:ext uri="{D42A27DB-BD31-4B8C-83A1-F6EECF244321}">
                <p14:modId xmlns:p14="http://schemas.microsoft.com/office/powerpoint/2010/main" val="3649487189"/>
              </p:ext>
            </p:extLst>
          </p:nvPr>
        </p:nvGraphicFramePr>
        <p:xfrm>
          <a:off x="2382744" y="2286000"/>
          <a:ext cx="3886199" cy="3475035"/>
        </p:xfrm>
        <a:graphic>
          <a:graphicData uri="http://schemas.openxmlformats.org/drawingml/2006/table">
            <a:tbl>
              <a:tblPr/>
              <a:tblGrid>
                <a:gridCol w="747346">
                  <a:extLst>
                    <a:ext uri="{9D8B030D-6E8A-4147-A177-3AD203B41FA5}">
                      <a16:colId xmlns:a16="http://schemas.microsoft.com/office/drawing/2014/main" val="20000"/>
                    </a:ext>
                  </a:extLst>
                </a:gridCol>
                <a:gridCol w="672611">
                  <a:extLst>
                    <a:ext uri="{9D8B030D-6E8A-4147-A177-3AD203B41FA5}">
                      <a16:colId xmlns:a16="http://schemas.microsoft.com/office/drawing/2014/main" val="20001"/>
                    </a:ext>
                  </a:extLst>
                </a:gridCol>
                <a:gridCol w="1718896">
                  <a:extLst>
                    <a:ext uri="{9D8B030D-6E8A-4147-A177-3AD203B41FA5}">
                      <a16:colId xmlns:a16="http://schemas.microsoft.com/office/drawing/2014/main" val="20002"/>
                    </a:ext>
                  </a:extLst>
                </a:gridCol>
                <a:gridCol w="747346">
                  <a:extLst>
                    <a:ext uri="{9D8B030D-6E8A-4147-A177-3AD203B41FA5}">
                      <a16:colId xmlns:a16="http://schemas.microsoft.com/office/drawing/2014/main" val="20003"/>
                    </a:ext>
                  </a:extLst>
                </a:gridCol>
              </a:tblGrid>
              <a:tr h="231669">
                <a:tc>
                  <a:txBody>
                    <a:bodyPr/>
                    <a:lstStyle/>
                    <a:p>
                      <a:pPr algn="l" fontAlgn="b"/>
                      <a:r>
                        <a:rPr lang="en-US" sz="1200" b="0" i="0" u="sng" strike="noStrike" dirty="0" err="1">
                          <a:solidFill>
                            <a:srgbClr val="000000"/>
                          </a:solidFill>
                          <a:effectLst/>
                          <a:latin typeface="Calibri" charset="0"/>
                        </a:rPr>
                        <a:t>LAD_name</a:t>
                      </a:r>
                      <a:endParaRPr lang="en-US" sz="1200" b="0" i="0" u="sng" strike="noStrike" dirty="0">
                        <a:solidFill>
                          <a:srgbClr val="000000"/>
                        </a:solidFill>
                        <a:effectLst/>
                        <a:latin typeface="Calibri" charset="0"/>
                      </a:endParaRPr>
                    </a:p>
                  </a:txBody>
                  <a:tcPr marL="9525" marR="9525" marT="9525" marB="0" anchor="b">
                    <a:lnL>
                      <a:noFill/>
                    </a:lnL>
                    <a:lnR>
                      <a:noFill/>
                    </a:lnR>
                    <a:lnT>
                      <a:noFill/>
                    </a:lnT>
                    <a:lnB>
                      <a:noFill/>
                    </a:lnB>
                    <a:solidFill>
                      <a:schemeClr val="bg1"/>
                    </a:solidFill>
                  </a:tcPr>
                </a:tc>
                <a:tc>
                  <a:txBody>
                    <a:bodyPr/>
                    <a:lstStyle/>
                    <a:p>
                      <a:pPr algn="ctr" fontAlgn="b"/>
                      <a:r>
                        <a:rPr lang="en-US" sz="1200" b="0" i="0" u="sng" strike="noStrike" dirty="0">
                          <a:solidFill>
                            <a:srgbClr val="000000"/>
                          </a:solidFill>
                          <a:effectLst/>
                          <a:latin typeface="Calibri" charset="0"/>
                        </a:rPr>
                        <a:t>Year</a:t>
                      </a:r>
                    </a:p>
                  </a:txBody>
                  <a:tcPr marL="9525" marR="9525" marT="9525" marB="0" anchor="b">
                    <a:lnL>
                      <a:noFill/>
                    </a:lnL>
                    <a:lnR>
                      <a:noFill/>
                    </a:lnR>
                    <a:lnT>
                      <a:noFill/>
                    </a:lnT>
                    <a:lnB>
                      <a:noFill/>
                    </a:lnB>
                    <a:solidFill>
                      <a:schemeClr val="bg1"/>
                    </a:solidFill>
                  </a:tcPr>
                </a:tc>
                <a:tc>
                  <a:txBody>
                    <a:bodyPr/>
                    <a:lstStyle/>
                    <a:p>
                      <a:pPr algn="l" fontAlgn="b"/>
                      <a:r>
                        <a:rPr lang="en-US" sz="1200" b="0" i="0" u="sng" strike="noStrike" dirty="0" err="1">
                          <a:solidFill>
                            <a:srgbClr val="000000"/>
                          </a:solidFill>
                          <a:effectLst/>
                          <a:latin typeface="Calibri" charset="0"/>
                        </a:rPr>
                        <a:t>Crime_type</a:t>
                      </a:r>
                      <a:endParaRPr lang="en-US" sz="1200" b="0" i="0" u="sng" strike="noStrike" dirty="0">
                        <a:solidFill>
                          <a:srgbClr val="000000"/>
                        </a:solidFill>
                        <a:effectLst/>
                        <a:latin typeface="Calibri" charset="0"/>
                      </a:endParaRPr>
                    </a:p>
                  </a:txBody>
                  <a:tcPr marL="9525" marR="9525" marT="9525" marB="0" anchor="b">
                    <a:lnL>
                      <a:noFill/>
                    </a:lnL>
                    <a:lnR>
                      <a:noFill/>
                    </a:lnR>
                    <a:lnT>
                      <a:noFill/>
                    </a:lnT>
                    <a:lnB>
                      <a:noFill/>
                    </a:lnB>
                    <a:solidFill>
                      <a:schemeClr val="bg1"/>
                    </a:solidFill>
                  </a:tcPr>
                </a:tc>
                <a:tc>
                  <a:txBody>
                    <a:bodyPr/>
                    <a:lstStyle/>
                    <a:p>
                      <a:pPr algn="r" fontAlgn="b"/>
                      <a:r>
                        <a:rPr lang="en-US" sz="1200" b="0" i="0" u="sng" strike="noStrike" dirty="0">
                          <a:solidFill>
                            <a:srgbClr val="000000"/>
                          </a:solidFill>
                          <a:effectLst/>
                          <a:latin typeface="Calibri" charset="0"/>
                        </a:rPr>
                        <a:t>Count</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0"/>
                  </a:ext>
                </a:extLst>
              </a:tr>
              <a:tr h="231669">
                <a:tc>
                  <a:txBody>
                    <a:bodyPr/>
                    <a:lstStyle/>
                    <a:p>
                      <a:pPr algn="l" fontAlgn="b"/>
                      <a:r>
                        <a:rPr lang="en-US" sz="1200" b="0" i="0" u="none" strike="noStrike">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dirty="0">
                          <a:solidFill>
                            <a:srgbClr val="000000"/>
                          </a:solidFill>
                          <a:effectLst/>
                          <a:latin typeface="Calibri" charset="0"/>
                        </a:rPr>
                        <a:t>2013</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dirty="0">
                          <a:solidFill>
                            <a:srgbClr val="000000"/>
                          </a:solidFill>
                          <a:effectLst/>
                          <a:latin typeface="Calibri" charset="0"/>
                        </a:rPr>
                        <a:t>Vehicle crime</a:t>
                      </a:r>
                    </a:p>
                  </a:txBody>
                  <a:tcPr marL="9525" marR="9525" marT="9525" marB="0" anchor="b">
                    <a:lnL>
                      <a:noFill/>
                    </a:lnL>
                    <a:lnR>
                      <a:noFill/>
                    </a:lnR>
                    <a:lnT>
                      <a:noFill/>
                    </a:lnT>
                    <a:lnB>
                      <a:noFill/>
                    </a:lnB>
                    <a:solidFill>
                      <a:schemeClr val="bg1"/>
                    </a:solidFill>
                  </a:tcPr>
                </a:tc>
                <a:tc>
                  <a:txBody>
                    <a:bodyPr/>
                    <a:lstStyle/>
                    <a:p>
                      <a:pPr algn="r" fontAlgn="b"/>
                      <a:r>
                        <a:rPr lang="is-IS" sz="1200" b="0" i="0" u="none" strike="noStrike">
                          <a:solidFill>
                            <a:srgbClr val="000000"/>
                          </a:solidFill>
                          <a:effectLst/>
                          <a:latin typeface="Calibri" charset="0"/>
                        </a:rPr>
                        <a:t>3264</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1"/>
                  </a:ext>
                </a:extLst>
              </a:tr>
              <a:tr h="231669">
                <a:tc>
                  <a:txBody>
                    <a:bodyPr/>
                    <a:lstStyle/>
                    <a:p>
                      <a:pPr algn="l" fontAlgn="b"/>
                      <a:r>
                        <a:rPr lang="en-US" sz="1200" b="0" i="0" u="none" strike="noStrike">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dirty="0">
                          <a:solidFill>
                            <a:srgbClr val="000000"/>
                          </a:solidFill>
                          <a:effectLst/>
                          <a:latin typeface="Calibri" charset="0"/>
                        </a:rPr>
                        <a:t>2016</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dirty="0">
                          <a:solidFill>
                            <a:srgbClr val="000000"/>
                          </a:solidFill>
                          <a:effectLst/>
                          <a:latin typeface="Calibri" charset="0"/>
                        </a:rPr>
                        <a:t>Robbery</a:t>
                      </a:r>
                    </a:p>
                  </a:txBody>
                  <a:tcPr marL="9525" marR="9525" marT="9525" marB="0" anchor="b">
                    <a:lnL>
                      <a:noFill/>
                    </a:lnL>
                    <a:lnR>
                      <a:noFill/>
                    </a:lnR>
                    <a:lnT>
                      <a:noFill/>
                    </a:lnT>
                    <a:lnB>
                      <a:noFill/>
                    </a:lnB>
                    <a:solidFill>
                      <a:schemeClr val="bg1"/>
                    </a:solidFill>
                  </a:tcPr>
                </a:tc>
                <a:tc>
                  <a:txBody>
                    <a:bodyPr/>
                    <a:lstStyle/>
                    <a:p>
                      <a:pPr algn="r" fontAlgn="b"/>
                      <a:r>
                        <a:rPr lang="is-IS" sz="1200" b="0" i="0" u="none" strike="noStrike">
                          <a:solidFill>
                            <a:srgbClr val="000000"/>
                          </a:solidFill>
                          <a:effectLst/>
                          <a:latin typeface="Calibri" charset="0"/>
                        </a:rPr>
                        <a:t>28</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2"/>
                  </a:ext>
                </a:extLst>
              </a:tr>
              <a:tr h="231669">
                <a:tc>
                  <a:txBody>
                    <a:bodyPr/>
                    <a:lstStyle/>
                    <a:p>
                      <a:pPr algn="l" fontAlgn="b"/>
                      <a:r>
                        <a:rPr lang="en-US" sz="1200" b="0" i="0" u="none" strike="noStrike">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dirty="0">
                          <a:solidFill>
                            <a:srgbClr val="000000"/>
                          </a:solidFill>
                          <a:effectLst/>
                          <a:latin typeface="Calibri" charset="0"/>
                        </a:rPr>
                        <a:t>2016</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a:solidFill>
                            <a:srgbClr val="000000"/>
                          </a:solidFill>
                          <a:effectLst/>
                          <a:latin typeface="Calibri" charset="0"/>
                        </a:rPr>
                        <a:t>Theft from the person</a:t>
                      </a:r>
                    </a:p>
                  </a:txBody>
                  <a:tcPr marL="9525" marR="9525" marT="9525" marB="0" anchor="b">
                    <a:lnL>
                      <a:noFill/>
                    </a:lnL>
                    <a:lnR>
                      <a:noFill/>
                    </a:lnR>
                    <a:lnT>
                      <a:noFill/>
                    </a:lnT>
                    <a:lnB>
                      <a:noFill/>
                    </a:lnB>
                    <a:solidFill>
                      <a:schemeClr val="bg1"/>
                    </a:solidFill>
                  </a:tcPr>
                </a:tc>
                <a:tc>
                  <a:txBody>
                    <a:bodyPr/>
                    <a:lstStyle/>
                    <a:p>
                      <a:pPr algn="r" fontAlgn="b"/>
                      <a:r>
                        <a:rPr lang="is-IS" sz="1200" b="0" i="0" u="none" strike="noStrike">
                          <a:solidFill>
                            <a:srgbClr val="000000"/>
                          </a:solidFill>
                          <a:effectLst/>
                          <a:latin typeface="Calibri" charset="0"/>
                        </a:rPr>
                        <a:t>48</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3"/>
                  </a:ext>
                </a:extLst>
              </a:tr>
              <a:tr h="231669">
                <a:tc>
                  <a:txBody>
                    <a:bodyPr/>
                    <a:lstStyle/>
                    <a:p>
                      <a:pPr algn="l" fontAlgn="b"/>
                      <a:r>
                        <a:rPr lang="en-US" sz="1200" b="0" i="0" u="none" strike="noStrike">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a:solidFill>
                            <a:srgbClr val="000000"/>
                          </a:solidFill>
                          <a:effectLst/>
                          <a:latin typeface="Calibri" charset="0"/>
                        </a:rPr>
                        <a:t>2013</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dirty="0">
                          <a:solidFill>
                            <a:srgbClr val="000000"/>
                          </a:solidFill>
                          <a:effectLst/>
                          <a:latin typeface="Calibri" charset="0"/>
                        </a:rPr>
                        <a:t>Criminal damage and arson</a:t>
                      </a:r>
                    </a:p>
                  </a:txBody>
                  <a:tcPr marL="9525" marR="9525" marT="9525" marB="0" anchor="b">
                    <a:lnL>
                      <a:noFill/>
                    </a:lnL>
                    <a:lnR>
                      <a:noFill/>
                    </a:lnR>
                    <a:lnT>
                      <a:noFill/>
                    </a:lnT>
                    <a:lnB>
                      <a:noFill/>
                    </a:lnB>
                    <a:solidFill>
                      <a:schemeClr val="bg1"/>
                    </a:solidFill>
                  </a:tcPr>
                </a:tc>
                <a:tc>
                  <a:txBody>
                    <a:bodyPr/>
                    <a:lstStyle/>
                    <a:p>
                      <a:pPr algn="r" fontAlgn="b"/>
                      <a:r>
                        <a:rPr lang="en-US" sz="1200" b="0" i="0" u="none" strike="noStrike" dirty="0">
                          <a:solidFill>
                            <a:srgbClr val="000000"/>
                          </a:solidFill>
                          <a:effectLst/>
                          <a:latin typeface="Calibri" charset="0"/>
                        </a:rPr>
                        <a:t>4761</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4"/>
                  </a:ext>
                </a:extLst>
              </a:tr>
              <a:tr h="231669">
                <a:tc>
                  <a:txBody>
                    <a:bodyPr/>
                    <a:lstStyle/>
                    <a:p>
                      <a:pPr algn="l" fontAlgn="b"/>
                      <a:r>
                        <a:rPr lang="en-US" sz="1200" b="0" i="0" u="none" strike="noStrike">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dirty="0">
                          <a:solidFill>
                            <a:srgbClr val="000000"/>
                          </a:solidFill>
                          <a:effectLst/>
                          <a:latin typeface="Calibri" charset="0"/>
                        </a:rPr>
                        <a:t>2013</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dirty="0">
                          <a:solidFill>
                            <a:srgbClr val="000000"/>
                          </a:solidFill>
                          <a:effectLst/>
                          <a:latin typeface="Calibri" charset="0"/>
                        </a:rPr>
                        <a:t>Violent crime</a:t>
                      </a:r>
                    </a:p>
                  </a:txBody>
                  <a:tcPr marL="9525" marR="9525" marT="9525" marB="0" anchor="b">
                    <a:lnL>
                      <a:noFill/>
                    </a:lnL>
                    <a:lnR>
                      <a:noFill/>
                    </a:lnR>
                    <a:lnT>
                      <a:noFill/>
                    </a:lnT>
                    <a:lnB>
                      <a:noFill/>
                    </a:lnB>
                    <a:solidFill>
                      <a:schemeClr val="bg1"/>
                    </a:solidFill>
                  </a:tcPr>
                </a:tc>
                <a:tc>
                  <a:txBody>
                    <a:bodyPr/>
                    <a:lstStyle/>
                    <a:p>
                      <a:pPr algn="r" fontAlgn="b"/>
                      <a:r>
                        <a:rPr lang="is-IS" sz="1200" b="0" i="0" u="none" strike="noStrike">
                          <a:solidFill>
                            <a:srgbClr val="000000"/>
                          </a:solidFill>
                          <a:effectLst/>
                          <a:latin typeface="Calibri" charset="0"/>
                        </a:rPr>
                        <a:t>2268</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5"/>
                  </a:ext>
                </a:extLst>
              </a:tr>
              <a:tr h="231669">
                <a:tc>
                  <a:txBody>
                    <a:bodyPr/>
                    <a:lstStyle/>
                    <a:p>
                      <a:pPr algn="l" fontAlgn="b"/>
                      <a:r>
                        <a:rPr lang="en-US" sz="1200" b="0" i="0" u="none" strike="noStrike">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a:solidFill>
                            <a:srgbClr val="000000"/>
                          </a:solidFill>
                          <a:effectLst/>
                          <a:latin typeface="Calibri" charset="0"/>
                        </a:rPr>
                        <a:t>2016</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a:solidFill>
                            <a:srgbClr val="000000"/>
                          </a:solidFill>
                          <a:effectLst/>
                          <a:latin typeface="Calibri" charset="0"/>
                        </a:rPr>
                        <a:t>Burglary</a:t>
                      </a:r>
                    </a:p>
                  </a:txBody>
                  <a:tcPr marL="9525" marR="9525" marT="9525" marB="0" anchor="b">
                    <a:lnL>
                      <a:noFill/>
                    </a:lnL>
                    <a:lnR>
                      <a:noFill/>
                    </a:lnR>
                    <a:lnT>
                      <a:noFill/>
                    </a:lnT>
                    <a:lnB>
                      <a:noFill/>
                    </a:lnB>
                    <a:solidFill>
                      <a:schemeClr val="bg1"/>
                    </a:solidFill>
                  </a:tcPr>
                </a:tc>
                <a:tc>
                  <a:txBody>
                    <a:bodyPr/>
                    <a:lstStyle/>
                    <a:p>
                      <a:pPr algn="r" fontAlgn="b"/>
                      <a:r>
                        <a:rPr lang="cs-CZ" sz="1200" b="0" i="0" u="none" strike="noStrike">
                          <a:solidFill>
                            <a:srgbClr val="000000"/>
                          </a:solidFill>
                          <a:effectLst/>
                          <a:latin typeface="Calibri" charset="0"/>
                        </a:rPr>
                        <a:t>389</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6"/>
                  </a:ext>
                </a:extLst>
              </a:tr>
              <a:tr h="231669">
                <a:tc>
                  <a:txBody>
                    <a:bodyPr/>
                    <a:lstStyle/>
                    <a:p>
                      <a:pPr algn="l" fontAlgn="b"/>
                      <a:r>
                        <a:rPr lang="en-US" sz="1200" b="0" i="0" u="none" strike="noStrike" dirty="0">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a:solidFill>
                            <a:srgbClr val="000000"/>
                          </a:solidFill>
                          <a:effectLst/>
                          <a:latin typeface="Calibri" charset="0"/>
                        </a:rPr>
                        <a:t>2011</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a:solidFill>
                            <a:srgbClr val="000000"/>
                          </a:solidFill>
                          <a:effectLst/>
                          <a:latin typeface="Calibri" charset="0"/>
                        </a:rPr>
                        <a:t>Other crime</a:t>
                      </a:r>
                    </a:p>
                  </a:txBody>
                  <a:tcPr marL="9525" marR="9525" marT="9525" marB="0" anchor="b">
                    <a:lnL>
                      <a:noFill/>
                    </a:lnL>
                    <a:lnR>
                      <a:noFill/>
                    </a:lnR>
                    <a:lnT>
                      <a:noFill/>
                    </a:lnT>
                    <a:lnB>
                      <a:noFill/>
                    </a:lnB>
                    <a:solidFill>
                      <a:schemeClr val="bg1"/>
                    </a:solidFill>
                  </a:tcPr>
                </a:tc>
                <a:tc>
                  <a:txBody>
                    <a:bodyPr/>
                    <a:lstStyle/>
                    <a:p>
                      <a:pPr algn="r" fontAlgn="b"/>
                      <a:r>
                        <a:rPr lang="is-IS" sz="1200" b="0" i="0" u="none" strike="noStrike">
                          <a:solidFill>
                            <a:srgbClr val="000000"/>
                          </a:solidFill>
                          <a:effectLst/>
                          <a:latin typeface="Calibri" charset="0"/>
                        </a:rPr>
                        <a:t>7804</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7"/>
                  </a:ext>
                </a:extLst>
              </a:tr>
              <a:tr h="231669">
                <a:tc>
                  <a:txBody>
                    <a:bodyPr/>
                    <a:lstStyle/>
                    <a:p>
                      <a:pPr algn="l" fontAlgn="b"/>
                      <a:r>
                        <a:rPr lang="en-US" sz="1200" b="0" i="0" u="none" strike="noStrike">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dirty="0">
                          <a:solidFill>
                            <a:srgbClr val="000000"/>
                          </a:solidFill>
                          <a:effectLst/>
                          <a:latin typeface="Calibri" charset="0"/>
                        </a:rPr>
                        <a:t>2011</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a:solidFill>
                            <a:srgbClr val="000000"/>
                          </a:solidFill>
                          <a:effectLst/>
                          <a:latin typeface="Calibri" charset="0"/>
                        </a:rPr>
                        <a:t>Drugs</a:t>
                      </a:r>
                    </a:p>
                  </a:txBody>
                  <a:tcPr marL="9525" marR="9525" marT="9525" marB="0" anchor="b">
                    <a:lnL>
                      <a:noFill/>
                    </a:lnL>
                    <a:lnR>
                      <a:noFill/>
                    </a:lnR>
                    <a:lnT>
                      <a:noFill/>
                    </a:lnT>
                    <a:lnB>
                      <a:noFill/>
                    </a:lnB>
                    <a:solidFill>
                      <a:schemeClr val="bg1"/>
                    </a:solidFill>
                  </a:tcPr>
                </a:tc>
                <a:tc>
                  <a:txBody>
                    <a:bodyPr/>
                    <a:lstStyle/>
                    <a:p>
                      <a:pPr algn="r" fontAlgn="b"/>
                      <a:r>
                        <a:rPr lang="uk-UA" sz="1200" b="0" i="0" u="none" strike="noStrike">
                          <a:solidFill>
                            <a:srgbClr val="000000"/>
                          </a:solidFill>
                          <a:effectLst/>
                          <a:latin typeface="Calibri" charset="0"/>
                        </a:rPr>
                        <a:t>551</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8"/>
                  </a:ext>
                </a:extLst>
              </a:tr>
              <a:tr h="231669">
                <a:tc>
                  <a:txBody>
                    <a:bodyPr/>
                    <a:lstStyle/>
                    <a:p>
                      <a:pPr algn="l" fontAlgn="b"/>
                      <a:r>
                        <a:rPr lang="en-US" sz="1200" b="0" i="0" u="none" strike="noStrike">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a:solidFill>
                            <a:srgbClr val="000000"/>
                          </a:solidFill>
                          <a:effectLst/>
                          <a:latin typeface="Calibri" charset="0"/>
                        </a:rPr>
                        <a:t>2011</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a:solidFill>
                            <a:srgbClr val="000000"/>
                          </a:solidFill>
                          <a:effectLst/>
                          <a:latin typeface="Calibri" charset="0"/>
                        </a:rPr>
                        <a:t>Robbery</a:t>
                      </a:r>
                    </a:p>
                  </a:txBody>
                  <a:tcPr marL="9525" marR="9525" marT="9525" marB="0" anchor="b">
                    <a:lnL>
                      <a:noFill/>
                    </a:lnL>
                    <a:lnR>
                      <a:noFill/>
                    </a:lnR>
                    <a:lnT>
                      <a:noFill/>
                    </a:lnT>
                    <a:lnB>
                      <a:noFill/>
                    </a:lnB>
                    <a:solidFill>
                      <a:schemeClr val="bg1"/>
                    </a:solidFill>
                  </a:tcPr>
                </a:tc>
                <a:tc>
                  <a:txBody>
                    <a:bodyPr/>
                    <a:lstStyle/>
                    <a:p>
                      <a:pPr algn="r" fontAlgn="b"/>
                      <a:r>
                        <a:rPr lang="en-US" sz="1200" b="0" i="0" u="none" strike="noStrike">
                          <a:solidFill>
                            <a:srgbClr val="000000"/>
                          </a:solidFill>
                          <a:effectLst/>
                          <a:latin typeface="Calibri" charset="0"/>
                        </a:rPr>
                        <a:t>550</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09"/>
                  </a:ext>
                </a:extLst>
              </a:tr>
              <a:tr h="231669">
                <a:tc>
                  <a:txBody>
                    <a:bodyPr/>
                    <a:lstStyle/>
                    <a:p>
                      <a:pPr algn="l" fontAlgn="b"/>
                      <a:r>
                        <a:rPr lang="en-US" sz="1200" b="0" i="0" u="none" strike="noStrike">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a:solidFill>
                            <a:srgbClr val="000000"/>
                          </a:solidFill>
                          <a:effectLst/>
                          <a:latin typeface="Calibri" charset="0"/>
                        </a:rPr>
                        <a:t>2015</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a:solidFill>
                            <a:srgbClr val="000000"/>
                          </a:solidFill>
                          <a:effectLst/>
                          <a:latin typeface="Calibri" charset="0"/>
                        </a:rPr>
                        <a:t>Bicycle theft</a:t>
                      </a:r>
                    </a:p>
                  </a:txBody>
                  <a:tcPr marL="9525" marR="9525" marT="9525" marB="0" anchor="b">
                    <a:lnL>
                      <a:noFill/>
                    </a:lnL>
                    <a:lnR>
                      <a:noFill/>
                    </a:lnR>
                    <a:lnT>
                      <a:noFill/>
                    </a:lnT>
                    <a:lnB>
                      <a:noFill/>
                    </a:lnB>
                    <a:solidFill>
                      <a:schemeClr val="bg1"/>
                    </a:solidFill>
                  </a:tcPr>
                </a:tc>
                <a:tc>
                  <a:txBody>
                    <a:bodyPr/>
                    <a:lstStyle/>
                    <a:p>
                      <a:pPr algn="r" fontAlgn="b"/>
                      <a:r>
                        <a:rPr lang="is-IS" sz="1200" b="0" i="0" u="none" strike="noStrike">
                          <a:solidFill>
                            <a:srgbClr val="000000"/>
                          </a:solidFill>
                          <a:effectLst/>
                          <a:latin typeface="Calibri" charset="0"/>
                        </a:rPr>
                        <a:t>1572</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10"/>
                  </a:ext>
                </a:extLst>
              </a:tr>
              <a:tr h="231669">
                <a:tc>
                  <a:txBody>
                    <a:bodyPr/>
                    <a:lstStyle/>
                    <a:p>
                      <a:pPr algn="l" fontAlgn="b"/>
                      <a:r>
                        <a:rPr lang="en-US" sz="1200" b="0" i="0" u="none" strike="noStrike">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a:solidFill>
                            <a:srgbClr val="000000"/>
                          </a:solidFill>
                          <a:effectLst/>
                          <a:latin typeface="Calibri" charset="0"/>
                        </a:rPr>
                        <a:t>2012</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a:solidFill>
                            <a:srgbClr val="000000"/>
                          </a:solidFill>
                          <a:effectLst/>
                          <a:latin typeface="Calibri" charset="0"/>
                        </a:rPr>
                        <a:t>Anti-social behaviour</a:t>
                      </a:r>
                    </a:p>
                  </a:txBody>
                  <a:tcPr marL="9525" marR="9525" marT="9525" marB="0" anchor="b">
                    <a:lnL>
                      <a:noFill/>
                    </a:lnL>
                    <a:lnR>
                      <a:noFill/>
                    </a:lnR>
                    <a:lnT>
                      <a:noFill/>
                    </a:lnT>
                    <a:lnB>
                      <a:noFill/>
                    </a:lnB>
                    <a:solidFill>
                      <a:schemeClr val="bg1"/>
                    </a:solidFill>
                  </a:tcPr>
                </a:tc>
                <a:tc>
                  <a:txBody>
                    <a:bodyPr/>
                    <a:lstStyle/>
                    <a:p>
                      <a:pPr algn="r" fontAlgn="b"/>
                      <a:r>
                        <a:rPr lang="is-IS" sz="1200" b="0" i="0" u="none" strike="noStrike">
                          <a:solidFill>
                            <a:srgbClr val="000000"/>
                          </a:solidFill>
                          <a:effectLst/>
                          <a:latin typeface="Calibri" charset="0"/>
                        </a:rPr>
                        <a:t>14347</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11"/>
                  </a:ext>
                </a:extLst>
              </a:tr>
              <a:tr h="231669">
                <a:tc>
                  <a:txBody>
                    <a:bodyPr/>
                    <a:lstStyle/>
                    <a:p>
                      <a:pPr algn="l" fontAlgn="b"/>
                      <a:r>
                        <a:rPr lang="en-US" sz="1200" b="0" i="0" u="none" strike="noStrike">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dirty="0">
                          <a:solidFill>
                            <a:srgbClr val="000000"/>
                          </a:solidFill>
                          <a:effectLst/>
                          <a:latin typeface="Calibri" charset="0"/>
                        </a:rPr>
                        <a:t>2015</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a:solidFill>
                            <a:srgbClr val="000000"/>
                          </a:solidFill>
                          <a:effectLst/>
                          <a:latin typeface="Calibri" charset="0"/>
                        </a:rPr>
                        <a:t>Public order</a:t>
                      </a:r>
                    </a:p>
                  </a:txBody>
                  <a:tcPr marL="9525" marR="9525" marT="9525" marB="0" anchor="b">
                    <a:lnL>
                      <a:noFill/>
                    </a:lnL>
                    <a:lnR>
                      <a:noFill/>
                    </a:lnR>
                    <a:lnT>
                      <a:noFill/>
                    </a:lnT>
                    <a:lnB>
                      <a:noFill/>
                    </a:lnB>
                    <a:solidFill>
                      <a:schemeClr val="bg1"/>
                    </a:solidFill>
                  </a:tcPr>
                </a:tc>
                <a:tc>
                  <a:txBody>
                    <a:bodyPr/>
                    <a:lstStyle/>
                    <a:p>
                      <a:pPr algn="r" fontAlgn="b"/>
                      <a:r>
                        <a:rPr lang="is-IS" sz="1200" b="0" i="0" u="none" strike="noStrike">
                          <a:solidFill>
                            <a:srgbClr val="000000"/>
                          </a:solidFill>
                          <a:effectLst/>
                          <a:latin typeface="Calibri" charset="0"/>
                        </a:rPr>
                        <a:t>3113</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12"/>
                  </a:ext>
                </a:extLst>
              </a:tr>
              <a:tr h="231669">
                <a:tc>
                  <a:txBody>
                    <a:bodyPr/>
                    <a:lstStyle/>
                    <a:p>
                      <a:pPr algn="l" fontAlgn="b"/>
                      <a:r>
                        <a:rPr lang="en-US" sz="1200" b="0" i="0" u="none" strike="noStrike">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dirty="0">
                          <a:solidFill>
                            <a:srgbClr val="000000"/>
                          </a:solidFill>
                          <a:effectLst/>
                          <a:latin typeface="Calibri" charset="0"/>
                        </a:rPr>
                        <a:t>2014</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a:solidFill>
                            <a:srgbClr val="000000"/>
                          </a:solidFill>
                          <a:effectLst/>
                          <a:latin typeface="Calibri" charset="0"/>
                        </a:rPr>
                        <a:t>Other theft</a:t>
                      </a:r>
                    </a:p>
                  </a:txBody>
                  <a:tcPr marL="9525" marR="9525" marT="9525" marB="0" anchor="b">
                    <a:lnL>
                      <a:noFill/>
                    </a:lnL>
                    <a:lnR>
                      <a:noFill/>
                    </a:lnR>
                    <a:lnT>
                      <a:noFill/>
                    </a:lnT>
                    <a:lnB>
                      <a:noFill/>
                    </a:lnB>
                    <a:solidFill>
                      <a:schemeClr val="bg1"/>
                    </a:solidFill>
                  </a:tcPr>
                </a:tc>
                <a:tc>
                  <a:txBody>
                    <a:bodyPr/>
                    <a:lstStyle/>
                    <a:p>
                      <a:pPr algn="r" fontAlgn="b"/>
                      <a:r>
                        <a:rPr lang="is-IS" sz="1200" b="0" i="0" u="none" strike="noStrike">
                          <a:solidFill>
                            <a:srgbClr val="000000"/>
                          </a:solidFill>
                          <a:effectLst/>
                          <a:latin typeface="Calibri" charset="0"/>
                        </a:rPr>
                        <a:t>5224</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13"/>
                  </a:ext>
                </a:extLst>
              </a:tr>
              <a:tr h="231669">
                <a:tc>
                  <a:txBody>
                    <a:bodyPr/>
                    <a:lstStyle/>
                    <a:p>
                      <a:pPr algn="l" fontAlgn="b"/>
                      <a:r>
                        <a:rPr lang="en-US" sz="1200" b="0" i="0" u="none" strike="noStrike">
                          <a:solidFill>
                            <a:srgbClr val="000000"/>
                          </a:solidFill>
                          <a:effectLst/>
                          <a:latin typeface="Calibri" charset="0"/>
                        </a:rPr>
                        <a:t>Bristol</a:t>
                      </a:r>
                    </a:p>
                  </a:txBody>
                  <a:tcPr marL="9525" marR="9525" marT="9525" marB="0" anchor="b">
                    <a:lnL>
                      <a:noFill/>
                    </a:lnL>
                    <a:lnR>
                      <a:noFill/>
                    </a:lnR>
                    <a:lnT>
                      <a:noFill/>
                    </a:lnT>
                    <a:lnB>
                      <a:noFill/>
                    </a:lnB>
                    <a:solidFill>
                      <a:schemeClr val="bg1"/>
                    </a:solidFill>
                  </a:tcPr>
                </a:tc>
                <a:tc>
                  <a:txBody>
                    <a:bodyPr/>
                    <a:lstStyle/>
                    <a:p>
                      <a:pPr algn="ctr" fontAlgn="b"/>
                      <a:r>
                        <a:rPr lang="is-IS" sz="1200" b="0" i="0" u="none" strike="noStrike" dirty="0">
                          <a:solidFill>
                            <a:srgbClr val="000000"/>
                          </a:solidFill>
                          <a:effectLst/>
                          <a:latin typeface="Calibri" charset="0"/>
                        </a:rPr>
                        <a:t>2011</a:t>
                      </a:r>
                    </a:p>
                  </a:txBody>
                  <a:tcPr marL="9525" marR="9525" marT="9525" marB="0" anchor="b">
                    <a:lnL>
                      <a:noFill/>
                    </a:lnL>
                    <a:lnR>
                      <a:noFill/>
                    </a:lnR>
                    <a:lnT>
                      <a:noFill/>
                    </a:lnT>
                    <a:lnB>
                      <a:noFill/>
                    </a:lnB>
                    <a:solidFill>
                      <a:schemeClr val="bg1"/>
                    </a:solidFill>
                  </a:tcPr>
                </a:tc>
                <a:tc>
                  <a:txBody>
                    <a:bodyPr/>
                    <a:lstStyle/>
                    <a:p>
                      <a:pPr algn="l" fontAlgn="b"/>
                      <a:r>
                        <a:rPr lang="en-US" sz="1200" b="0" i="0" u="none" strike="noStrike" dirty="0">
                          <a:solidFill>
                            <a:srgbClr val="000000"/>
                          </a:solidFill>
                          <a:effectLst/>
                          <a:latin typeface="Calibri" charset="0"/>
                        </a:rPr>
                        <a:t>Burglary</a:t>
                      </a:r>
                    </a:p>
                  </a:txBody>
                  <a:tcPr marL="9525" marR="9525" marT="9525" marB="0" anchor="b">
                    <a:lnL>
                      <a:noFill/>
                    </a:lnL>
                    <a:lnR>
                      <a:noFill/>
                    </a:lnR>
                    <a:lnT>
                      <a:noFill/>
                    </a:lnT>
                    <a:lnB>
                      <a:noFill/>
                    </a:lnB>
                    <a:solidFill>
                      <a:schemeClr val="bg1"/>
                    </a:solidFill>
                  </a:tcPr>
                </a:tc>
                <a:tc>
                  <a:txBody>
                    <a:bodyPr/>
                    <a:lstStyle/>
                    <a:p>
                      <a:pPr algn="r" fontAlgn="b"/>
                      <a:r>
                        <a:rPr lang="fi-FI" sz="1200" b="0" i="0" u="none" strike="noStrike" dirty="0">
                          <a:solidFill>
                            <a:srgbClr val="000000"/>
                          </a:solidFill>
                          <a:effectLst/>
                          <a:latin typeface="Calibri" charset="0"/>
                        </a:rPr>
                        <a:t>4718</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030872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8363" y="2170331"/>
            <a:ext cx="5712278" cy="3887702"/>
          </a:xfrm>
          <a:prstGeom prst="rect">
            <a:avLst/>
          </a:prstGeom>
        </p:spPr>
      </p:pic>
      <p:sp>
        <p:nvSpPr>
          <p:cNvPr id="7" name="Title 1"/>
          <p:cNvSpPr txBox="1">
            <a:spLocks/>
          </p:cNvSpPr>
          <p:nvPr/>
        </p:nvSpPr>
        <p:spPr>
          <a:xfrm>
            <a:off x="2470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Extensions</a:t>
            </a:r>
          </a:p>
        </p:txBody>
      </p:sp>
      <p:sp>
        <p:nvSpPr>
          <p:cNvPr id="8" name="TextBox 7"/>
          <p:cNvSpPr txBox="1"/>
          <p:nvPr/>
        </p:nvSpPr>
        <p:spPr>
          <a:xfrm>
            <a:off x="2470404" y="1295401"/>
            <a:ext cx="6648196" cy="646331"/>
          </a:xfrm>
          <a:prstGeom prst="rect">
            <a:avLst/>
          </a:prstGeom>
          <a:noFill/>
        </p:spPr>
        <p:txBody>
          <a:bodyPr wrap="square" rtlCol="0">
            <a:spAutoFit/>
          </a:bodyPr>
          <a:lstStyle/>
          <a:p>
            <a:pPr marL="457200" indent="-457200">
              <a:buFont typeface="Arial" panose="020B0604020202020204" pitchFamily="34" charset="0"/>
              <a:buChar char="•"/>
            </a:pPr>
            <a:r>
              <a:rPr lang="en-US" dirty="0"/>
              <a:t>Add more features to maps</a:t>
            </a:r>
          </a:p>
          <a:p>
            <a:pPr marL="457200" indent="-457200">
              <a:buFont typeface="Arial" panose="020B0604020202020204" pitchFamily="34" charset="0"/>
              <a:buChar char="•"/>
            </a:pPr>
            <a:r>
              <a:rPr lang="en-US" dirty="0"/>
              <a:t>Look into other platforms (e.g. </a:t>
            </a:r>
            <a:r>
              <a:rPr lang="en-US" dirty="0" err="1"/>
              <a:t>OpenStreetMaps</a:t>
            </a:r>
            <a:r>
              <a:rPr lang="en-US" dirty="0"/>
              <a:t>)</a:t>
            </a:r>
          </a:p>
        </p:txBody>
      </p:sp>
    </p:spTree>
    <p:extLst>
      <p:ext uri="{BB962C8B-B14F-4D97-AF65-F5344CB8AC3E}">
        <p14:creationId xmlns:p14="http://schemas.microsoft.com/office/powerpoint/2010/main" val="43197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784602" y="3200401"/>
            <a:ext cx="6019800" cy="3386137"/>
          </a:xfrm>
          <a:prstGeom prst="rect">
            <a:avLst/>
          </a:prstGeom>
        </p:spPr>
      </p:pic>
      <p:sp>
        <p:nvSpPr>
          <p:cNvPr id="7" name="TextBox 6"/>
          <p:cNvSpPr txBox="1"/>
          <p:nvPr/>
        </p:nvSpPr>
        <p:spPr>
          <a:xfrm>
            <a:off x="2470404" y="1295400"/>
            <a:ext cx="6648196" cy="2000548"/>
          </a:xfrm>
          <a:prstGeom prst="rect">
            <a:avLst/>
          </a:prstGeom>
          <a:noFill/>
        </p:spPr>
        <p:txBody>
          <a:bodyPr wrap="square" rtlCol="0">
            <a:spAutoFit/>
          </a:bodyPr>
          <a:lstStyle/>
          <a:p>
            <a:pPr marL="457200" indent="-457200">
              <a:buFont typeface="Arial" panose="020B0604020202020204" pitchFamily="34" charset="0"/>
              <a:buChar char="•"/>
            </a:pPr>
            <a:r>
              <a:rPr lang="en-US" dirty="0"/>
              <a:t>Expand to other datasets</a:t>
            </a:r>
          </a:p>
          <a:p>
            <a:pPr marL="457200" indent="-457200">
              <a:buFont typeface="Arial" panose="020B0604020202020204" pitchFamily="34" charset="0"/>
              <a:buChar char="•"/>
            </a:pPr>
            <a:r>
              <a:rPr lang="en-US" dirty="0"/>
              <a:t>US Police Data Initiative</a:t>
            </a:r>
          </a:p>
          <a:p>
            <a:pPr marL="914400" lvl="1" indent="-457200">
              <a:buFont typeface="Arial" panose="020B0604020202020204" pitchFamily="34" charset="0"/>
              <a:buChar char="•"/>
            </a:pPr>
            <a:r>
              <a:rPr lang="en-US" sz="1400" dirty="0"/>
              <a:t>“21 police departments have committed to release a combined total of 101 data sets</a:t>
            </a:r>
            <a:r>
              <a:rPr lang="is-IS" sz="1400" dirty="0"/>
              <a:t>…</a:t>
            </a:r>
            <a:r>
              <a:rPr lang="en-US" sz="1400" dirty="0"/>
              <a:t> The types of data include uses of force, police pedestrian and vehicle stops, officer involved shootings</a:t>
            </a:r>
            <a:r>
              <a:rPr lang="is-IS" sz="1400" dirty="0"/>
              <a:t>…” – May, 2015</a:t>
            </a:r>
          </a:p>
          <a:p>
            <a:pPr marL="914400" lvl="1" indent="-457200">
              <a:buFont typeface="Arial" panose="020B0604020202020204" pitchFamily="34" charset="0"/>
              <a:buChar char="•"/>
            </a:pPr>
            <a:r>
              <a:rPr lang="is-IS" sz="1400" dirty="0"/>
              <a:t>Total is now 53 committed police departments, and counting:</a:t>
            </a:r>
          </a:p>
          <a:p>
            <a:pPr marL="457200" indent="-457200">
              <a:buFont typeface="Arial" panose="020B0604020202020204" pitchFamily="34" charset="0"/>
              <a:buChar char="•"/>
            </a:pPr>
            <a:endParaRPr lang="en-US" dirty="0"/>
          </a:p>
        </p:txBody>
      </p:sp>
      <p:sp>
        <p:nvSpPr>
          <p:cNvPr id="9" name="Title 1"/>
          <p:cNvSpPr txBox="1">
            <a:spLocks/>
          </p:cNvSpPr>
          <p:nvPr/>
        </p:nvSpPr>
        <p:spPr>
          <a:xfrm>
            <a:off x="2470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Extensions</a:t>
            </a:r>
          </a:p>
        </p:txBody>
      </p:sp>
    </p:spTree>
    <p:extLst>
      <p:ext uri="{BB962C8B-B14F-4D97-AF65-F5344CB8AC3E}">
        <p14:creationId xmlns:p14="http://schemas.microsoft.com/office/powerpoint/2010/main" val="2868509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70404" y="1295401"/>
            <a:ext cx="6825996" cy="4351337"/>
          </a:xfrm>
        </p:spPr>
        <p:txBody>
          <a:bodyPr>
            <a:normAutofit fontScale="92500" lnSpcReduction="10000"/>
          </a:bodyPr>
          <a:lstStyle/>
          <a:p>
            <a:r>
              <a:rPr lang="en-US" dirty="0"/>
              <a:t>Crime data from </a:t>
            </a:r>
            <a:r>
              <a:rPr lang="en-US" sz="1500" dirty="0">
                <a:hlinkClick r:id="rId3"/>
              </a:rPr>
              <a:t>https://data.police.uk/</a:t>
            </a:r>
            <a:endParaRPr lang="en-US" sz="1500" dirty="0"/>
          </a:p>
          <a:p>
            <a:pPr lvl="1"/>
            <a:r>
              <a:rPr lang="en-US" dirty="0"/>
              <a:t>Published by the “Home Office” department of the UK government</a:t>
            </a:r>
          </a:p>
          <a:p>
            <a:pPr lvl="1"/>
            <a:r>
              <a:rPr lang="en-US" dirty="0"/>
              <a:t>Published monthly</a:t>
            </a:r>
          </a:p>
          <a:p>
            <a:pPr lvl="1"/>
            <a:r>
              <a:rPr lang="en-US" dirty="0"/>
              <a:t>Started 12/2010</a:t>
            </a:r>
          </a:p>
          <a:p>
            <a:r>
              <a:rPr lang="en-US" dirty="0"/>
              <a:t>Economic data from </a:t>
            </a:r>
            <a:r>
              <a:rPr lang="en-US" sz="1500" dirty="0">
                <a:hlinkClick r:id="rId4"/>
              </a:rPr>
              <a:t>https://www.nomisweb.co.uk/</a:t>
            </a:r>
            <a:endParaRPr lang="en-US" sz="1500" dirty="0"/>
          </a:p>
          <a:p>
            <a:pPr lvl="1"/>
            <a:r>
              <a:rPr lang="en-US" dirty="0"/>
              <a:t>Published by the Office for National Statistics</a:t>
            </a:r>
          </a:p>
          <a:p>
            <a:pPr lvl="1"/>
            <a:r>
              <a:rPr lang="en-US" dirty="0"/>
              <a:t>Access through “Query data”</a:t>
            </a:r>
          </a:p>
          <a:p>
            <a:r>
              <a:rPr lang="en-US" dirty="0"/>
              <a:t>Crosswalk files for aggregating data to the Local Authority District (LAD) level correctly from </a:t>
            </a:r>
            <a:r>
              <a:rPr lang="en-US" sz="1300" dirty="0">
                <a:hlinkClick r:id="rId5"/>
              </a:rPr>
              <a:t>http://webarchive.nationalarchives.gov.uk/20160105160709/http://www.ons.gov.uk/ons/guide-method/geography/products/census/lookup/2011/index.html</a:t>
            </a:r>
            <a:endParaRPr lang="en-US" sz="1300" dirty="0"/>
          </a:p>
          <a:p>
            <a:pPr lvl="1"/>
            <a:r>
              <a:rPr lang="en-US" dirty="0"/>
              <a:t>Published by the Office for National Statistics</a:t>
            </a:r>
          </a:p>
          <a:p>
            <a:r>
              <a:rPr lang="en-US" dirty="0"/>
              <a:t>Shapefiles for mapping output areas from </a:t>
            </a:r>
            <a:r>
              <a:rPr lang="en-US" sz="1500" dirty="0">
                <a:hlinkClick r:id="rId6"/>
              </a:rPr>
              <a:t>https://census.edina.ac.uk/easy_download.html</a:t>
            </a:r>
            <a:endParaRPr lang="en-US" sz="1500" dirty="0"/>
          </a:p>
          <a:p>
            <a:pPr lvl="1"/>
            <a:r>
              <a:rPr lang="en-US" dirty="0"/>
              <a:t>Published by University of Edinburgh</a:t>
            </a:r>
          </a:p>
        </p:txBody>
      </p:sp>
      <p:sp>
        <p:nvSpPr>
          <p:cNvPr id="5" name="Title 1"/>
          <p:cNvSpPr txBox="1">
            <a:spLocks/>
          </p:cNvSpPr>
          <p:nvPr/>
        </p:nvSpPr>
        <p:spPr>
          <a:xfrm>
            <a:off x="2470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Data Sources</a:t>
            </a:r>
          </a:p>
        </p:txBody>
      </p:sp>
    </p:spTree>
    <p:extLst>
      <p:ext uri="{BB962C8B-B14F-4D97-AF65-F5344CB8AC3E}">
        <p14:creationId xmlns:p14="http://schemas.microsoft.com/office/powerpoint/2010/main" val="3124922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70404" y="1447801"/>
            <a:ext cx="6446520" cy="4351337"/>
          </a:xfrm>
        </p:spPr>
        <p:txBody>
          <a:bodyPr/>
          <a:lstStyle/>
          <a:p>
            <a:r>
              <a:rPr lang="en-US" dirty="0"/>
              <a:t>Inspiration/Previous Work</a:t>
            </a:r>
          </a:p>
          <a:p>
            <a:r>
              <a:rPr lang="en-US" dirty="0"/>
              <a:t>Exploratory Data Analysis and Mapping</a:t>
            </a:r>
          </a:p>
          <a:p>
            <a:r>
              <a:rPr lang="en-US" dirty="0"/>
              <a:t>Discussion of Tools</a:t>
            </a:r>
          </a:p>
          <a:p>
            <a:r>
              <a:rPr lang="en-US" dirty="0"/>
              <a:t>Discussion of Analysis</a:t>
            </a:r>
          </a:p>
          <a:p>
            <a:r>
              <a:rPr lang="en-US" dirty="0"/>
              <a:t>Timetable of work</a:t>
            </a:r>
          </a:p>
          <a:p>
            <a:r>
              <a:rPr lang="en-US" dirty="0"/>
              <a:t>Possible Extensions</a:t>
            </a:r>
          </a:p>
          <a:p>
            <a:endParaRPr lang="en-US" dirty="0"/>
          </a:p>
        </p:txBody>
      </p:sp>
      <p:sp>
        <p:nvSpPr>
          <p:cNvPr id="4" name="Title 1"/>
          <p:cNvSpPr txBox="1">
            <a:spLocks/>
          </p:cNvSpPr>
          <p:nvPr/>
        </p:nvSpPr>
        <p:spPr>
          <a:xfrm>
            <a:off x="2470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Agenda</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30222"/>
          <a:stretch/>
        </p:blipFill>
        <p:spPr>
          <a:xfrm>
            <a:off x="6400800" y="3867150"/>
            <a:ext cx="2857500" cy="2990850"/>
          </a:xfrm>
          <a:prstGeom prst="rect">
            <a:avLst/>
          </a:prstGeom>
        </p:spPr>
      </p:pic>
    </p:spTree>
    <p:extLst>
      <p:ext uri="{BB962C8B-B14F-4D97-AF65-F5344CB8AC3E}">
        <p14:creationId xmlns:p14="http://schemas.microsoft.com/office/powerpoint/2010/main" val="1386484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2470404" y="1219201"/>
            <a:ext cx="6446520" cy="4351337"/>
          </a:xfrm>
          <a:prstGeom prst="rect">
            <a:avLst/>
          </a:prstGeom>
        </p:spPr>
        <p:txBody>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Discontinued website</a:t>
            </a:r>
          </a:p>
        </p:txBody>
      </p:sp>
      <p:sp>
        <p:nvSpPr>
          <p:cNvPr id="3" name="Title 1"/>
          <p:cNvSpPr txBox="1">
            <a:spLocks/>
          </p:cNvSpPr>
          <p:nvPr/>
        </p:nvSpPr>
        <p:spPr>
          <a:xfrm>
            <a:off x="2470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Previous Work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905000"/>
            <a:ext cx="7789362" cy="4800600"/>
          </a:xfrm>
          <a:prstGeom prst="rect">
            <a:avLst/>
          </a:prstGeom>
        </p:spPr>
      </p:pic>
    </p:spTree>
    <p:extLst>
      <p:ext uri="{BB962C8B-B14F-4D97-AF65-F5344CB8AC3E}">
        <p14:creationId xmlns:p14="http://schemas.microsoft.com/office/powerpoint/2010/main" val="3962152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2470404" y="1219201"/>
            <a:ext cx="6446520" cy="4351337"/>
          </a:xfrm>
          <a:prstGeom prst="rect">
            <a:avLst/>
          </a:prstGeom>
        </p:spPr>
        <p:txBody>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City of London Police website</a:t>
            </a:r>
          </a:p>
        </p:txBody>
      </p:sp>
      <p:sp>
        <p:nvSpPr>
          <p:cNvPr id="3" name="Title 1"/>
          <p:cNvSpPr txBox="1">
            <a:spLocks/>
          </p:cNvSpPr>
          <p:nvPr/>
        </p:nvSpPr>
        <p:spPr>
          <a:xfrm>
            <a:off x="2470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Previous Work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6610" y="1807128"/>
            <a:ext cx="8359391" cy="492522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566" y="3098578"/>
            <a:ext cx="4056519" cy="3633777"/>
          </a:xfrm>
          <a:prstGeom prst="rect">
            <a:avLst/>
          </a:prstGeom>
        </p:spPr>
      </p:pic>
    </p:spTree>
    <p:extLst>
      <p:ext uri="{BB962C8B-B14F-4D97-AF65-F5344CB8AC3E}">
        <p14:creationId xmlns:p14="http://schemas.microsoft.com/office/powerpoint/2010/main" val="1233333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2470404" y="1219201"/>
            <a:ext cx="6446520" cy="4351337"/>
          </a:xfrm>
          <a:prstGeom prst="rect">
            <a:avLst/>
          </a:prstGeom>
        </p:spPr>
        <p:txBody>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London </a:t>
            </a:r>
            <a:r>
              <a:rPr lang="en-US" dirty="0" err="1"/>
              <a:t>Datastore</a:t>
            </a:r>
            <a:r>
              <a:rPr lang="en-US" dirty="0"/>
              <a:t> – data.london.gov.uk</a:t>
            </a:r>
          </a:p>
        </p:txBody>
      </p:sp>
      <p:sp>
        <p:nvSpPr>
          <p:cNvPr id="3" name="Title 1"/>
          <p:cNvSpPr txBox="1">
            <a:spLocks/>
          </p:cNvSpPr>
          <p:nvPr/>
        </p:nvSpPr>
        <p:spPr>
          <a:xfrm>
            <a:off x="2470404" y="365760"/>
            <a:ext cx="7269480" cy="7010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a:lstStyle>
          <a:p>
            <a:r>
              <a:rPr lang="en-US" dirty="0"/>
              <a:t>Previous Work</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370" y="1752600"/>
            <a:ext cx="7068588" cy="5105400"/>
          </a:xfrm>
          <a:prstGeom prst="rect">
            <a:avLst/>
          </a:prstGeom>
        </p:spPr>
      </p:pic>
    </p:spTree>
    <p:extLst>
      <p:ext uri="{BB962C8B-B14F-4D97-AF65-F5344CB8AC3E}">
        <p14:creationId xmlns:p14="http://schemas.microsoft.com/office/powerpoint/2010/main" val="210224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470404" y="365760"/>
            <a:ext cx="7269480" cy="701040"/>
          </a:xfrm>
        </p:spPr>
        <p:txBody>
          <a:bodyPr>
            <a:normAutofit/>
          </a:bodyPr>
          <a:lstStyle/>
          <a:p>
            <a:r>
              <a:rPr lang="en-US" dirty="0"/>
              <a:t>Exploratory Data Analysis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4201" y="1828800"/>
            <a:ext cx="5030448" cy="4351338"/>
          </a:xfrm>
          <a:prstGeom prst="rect">
            <a:avLst/>
          </a:prstGeom>
        </p:spPr>
      </p:pic>
      <p:sp>
        <p:nvSpPr>
          <p:cNvPr id="5" name="TextBox 4"/>
          <p:cNvSpPr txBox="1"/>
          <p:nvPr/>
        </p:nvSpPr>
        <p:spPr>
          <a:xfrm>
            <a:off x="2550908" y="1066800"/>
            <a:ext cx="1124026" cy="300082"/>
          </a:xfrm>
          <a:prstGeom prst="rect">
            <a:avLst/>
          </a:prstGeom>
          <a:noFill/>
        </p:spPr>
        <p:txBody>
          <a:bodyPr wrap="none" rtlCol="0">
            <a:spAutoFit/>
          </a:bodyPr>
          <a:lstStyle/>
          <a:p>
            <a:r>
              <a:rPr lang="en-US" sz="1350" dirty="0"/>
              <a:t>Crime Data</a:t>
            </a:r>
          </a:p>
        </p:txBody>
      </p:sp>
      <p:sp>
        <p:nvSpPr>
          <p:cNvPr id="7" name="Rectangle 6"/>
          <p:cNvSpPr/>
          <p:nvPr/>
        </p:nvSpPr>
        <p:spPr>
          <a:xfrm>
            <a:off x="7404315" y="4080642"/>
            <a:ext cx="2242986" cy="300082"/>
          </a:xfrm>
          <a:prstGeom prst="rect">
            <a:avLst/>
          </a:prstGeom>
        </p:spPr>
        <p:txBody>
          <a:bodyPr wrap="none">
            <a:spAutoFit/>
          </a:bodyPr>
          <a:lstStyle/>
          <a:p>
            <a:r>
              <a:rPr lang="is-IS" sz="1350" dirty="0">
                <a:solidFill>
                  <a:prstClr val="black"/>
                </a:solidFill>
                <a:latin typeface="Menlo-Regular" charset="0"/>
              </a:rPr>
              <a:t>Total incidents: 24,668,162</a:t>
            </a:r>
            <a:endParaRPr lang="en-US" sz="1350" dirty="0"/>
          </a:p>
        </p:txBody>
      </p:sp>
    </p:spTree>
    <p:extLst>
      <p:ext uri="{BB962C8B-B14F-4D97-AF65-F5344CB8AC3E}">
        <p14:creationId xmlns:p14="http://schemas.microsoft.com/office/powerpoint/2010/main" val="2677289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70404" y="365760"/>
            <a:ext cx="7269480" cy="701040"/>
          </a:xfrm>
        </p:spPr>
        <p:txBody>
          <a:bodyPr>
            <a:normAutofit/>
          </a:bodyPr>
          <a:lstStyle/>
          <a:p>
            <a:r>
              <a:rPr lang="en-US" dirty="0"/>
              <a:t>Exploratory Data Analysis</a:t>
            </a:r>
          </a:p>
        </p:txBody>
      </p:sp>
      <p:pic>
        <p:nvPicPr>
          <p:cNvPr id="11"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8486" y="1506021"/>
            <a:ext cx="8227515" cy="4487736"/>
          </a:xfrm>
        </p:spPr>
      </p:pic>
      <p:sp>
        <p:nvSpPr>
          <p:cNvPr id="5" name="TextBox 4"/>
          <p:cNvSpPr txBox="1"/>
          <p:nvPr/>
        </p:nvSpPr>
        <p:spPr>
          <a:xfrm>
            <a:off x="2550908" y="1066800"/>
            <a:ext cx="1124026" cy="300082"/>
          </a:xfrm>
          <a:prstGeom prst="rect">
            <a:avLst/>
          </a:prstGeom>
          <a:noFill/>
        </p:spPr>
        <p:txBody>
          <a:bodyPr wrap="none" rtlCol="0">
            <a:spAutoFit/>
          </a:bodyPr>
          <a:lstStyle/>
          <a:p>
            <a:r>
              <a:rPr lang="en-US" sz="1350" dirty="0"/>
              <a:t>Crime Data</a:t>
            </a:r>
          </a:p>
        </p:txBody>
      </p:sp>
    </p:spTree>
    <p:extLst>
      <p:ext uri="{BB962C8B-B14F-4D97-AF65-F5344CB8AC3E}">
        <p14:creationId xmlns:p14="http://schemas.microsoft.com/office/powerpoint/2010/main" val="127535859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View</Template>
  <TotalTime>488</TotalTime>
  <Words>2610</Words>
  <Application>Microsoft Office PowerPoint</Application>
  <PresentationFormat>Widescreen</PresentationFormat>
  <Paragraphs>244</Paragraphs>
  <Slides>29</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Century Schoolbook</vt:lpstr>
      <vt:lpstr>Menlo</vt:lpstr>
      <vt:lpstr>Menlo-Regular</vt:lpstr>
      <vt:lpstr>Wingdings 2</vt:lpstr>
      <vt:lpstr>View</vt:lpstr>
      <vt:lpstr>Understanding Crime Activity in England</vt:lpstr>
      <vt:lpstr>PowerPoint Presentation</vt:lpstr>
      <vt:lpstr>PowerPoint Presentation</vt:lpstr>
      <vt:lpstr>PowerPoint Presentation</vt:lpstr>
      <vt:lpstr>PowerPoint Presentation</vt:lpstr>
      <vt:lpstr>PowerPoint Presentation</vt:lpstr>
      <vt:lpstr>PowerPoint Presentation</vt:lpstr>
      <vt:lpstr>Exploratory Data Analysis</vt:lpstr>
      <vt:lpstr>Exploratory Data Analysis</vt:lpstr>
      <vt:lpstr>Exploratory Data Analysis</vt:lpstr>
      <vt:lpstr>Exploratory Data Analysis</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Heather</dc:creator>
  <cp:lastModifiedBy>Ahn</cp:lastModifiedBy>
  <cp:revision>35</cp:revision>
  <dcterms:created xsi:type="dcterms:W3CDTF">2016-05-01T16:09:11Z</dcterms:created>
  <dcterms:modified xsi:type="dcterms:W3CDTF">2016-05-02T08:52:00Z</dcterms:modified>
</cp:coreProperties>
</file>